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4156" r:id="rId2"/>
  </p:sldMasterIdLst>
  <p:notesMasterIdLst>
    <p:notesMasterId r:id="rId64"/>
  </p:notesMasterIdLst>
  <p:handoutMasterIdLst>
    <p:handoutMasterId r:id="rId65"/>
  </p:handoutMasterIdLst>
  <p:sldIdLst>
    <p:sldId id="283" r:id="rId3"/>
    <p:sldId id="392" r:id="rId4"/>
    <p:sldId id="284" r:id="rId5"/>
    <p:sldId id="285" r:id="rId6"/>
    <p:sldId id="385" r:id="rId7"/>
    <p:sldId id="388" r:id="rId8"/>
    <p:sldId id="381" r:id="rId9"/>
    <p:sldId id="380" r:id="rId10"/>
    <p:sldId id="384" r:id="rId11"/>
    <p:sldId id="387" r:id="rId12"/>
    <p:sldId id="371" r:id="rId13"/>
    <p:sldId id="391" r:id="rId14"/>
    <p:sldId id="403" r:id="rId15"/>
    <p:sldId id="372" r:id="rId16"/>
    <p:sldId id="373" r:id="rId17"/>
    <p:sldId id="289" r:id="rId18"/>
    <p:sldId id="290" r:id="rId19"/>
    <p:sldId id="291" r:id="rId20"/>
    <p:sldId id="370" r:id="rId21"/>
    <p:sldId id="288" r:id="rId22"/>
    <p:sldId id="297" r:id="rId23"/>
    <p:sldId id="298" r:id="rId24"/>
    <p:sldId id="393" r:id="rId25"/>
    <p:sldId id="394" r:id="rId26"/>
    <p:sldId id="395" r:id="rId27"/>
    <p:sldId id="396" r:id="rId28"/>
    <p:sldId id="346" r:id="rId29"/>
    <p:sldId id="397" r:id="rId30"/>
    <p:sldId id="347" r:id="rId31"/>
    <p:sldId id="348" r:id="rId32"/>
    <p:sldId id="349" r:id="rId33"/>
    <p:sldId id="350" r:id="rId34"/>
    <p:sldId id="351" r:id="rId35"/>
    <p:sldId id="398" r:id="rId36"/>
    <p:sldId id="399" r:id="rId37"/>
    <p:sldId id="352" r:id="rId38"/>
    <p:sldId id="363" r:id="rId39"/>
    <p:sldId id="374" r:id="rId40"/>
    <p:sldId id="375" r:id="rId41"/>
    <p:sldId id="376" r:id="rId42"/>
    <p:sldId id="377" r:id="rId43"/>
    <p:sldId id="378" r:id="rId44"/>
    <p:sldId id="366" r:id="rId45"/>
    <p:sldId id="367" r:id="rId46"/>
    <p:sldId id="368" r:id="rId47"/>
    <p:sldId id="369" r:id="rId48"/>
    <p:sldId id="353" r:id="rId49"/>
    <p:sldId id="354" r:id="rId50"/>
    <p:sldId id="355" r:id="rId51"/>
    <p:sldId id="356" r:id="rId52"/>
    <p:sldId id="357" r:id="rId53"/>
    <p:sldId id="358" r:id="rId54"/>
    <p:sldId id="359" r:id="rId55"/>
    <p:sldId id="360" r:id="rId56"/>
    <p:sldId id="361" r:id="rId57"/>
    <p:sldId id="362" r:id="rId58"/>
    <p:sldId id="389" r:id="rId59"/>
    <p:sldId id="390" r:id="rId60"/>
    <p:sldId id="400" r:id="rId61"/>
    <p:sldId id="402" r:id="rId62"/>
    <p:sldId id="401" r:id="rId63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66"/>
    </p:embeddedFont>
    <p:embeddedFont>
      <p:font typeface="Verdana" panose="020B0604030504040204" pitchFamily="34" charset="0"/>
      <p:regular r:id="rId67"/>
      <p:bold r:id="rId68"/>
      <p:italic r:id="rId69"/>
      <p:boldItalic r:id="rId70"/>
    </p:embeddedFont>
    <p:embeddedFont>
      <p:font typeface="Wingdings 2" panose="05020102010507070707" pitchFamily="18" charset="2"/>
      <p:regular r:id="rId7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B686DA"/>
    <a:srgbClr val="F89E5A"/>
    <a:srgbClr val="07DCF9"/>
    <a:srgbClr val="F10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2" autoAdjust="0"/>
    <p:restoredTop sz="90929" autoAdjust="0"/>
  </p:normalViewPr>
  <p:slideViewPr>
    <p:cSldViewPr>
      <p:cViewPr varScale="1">
        <p:scale>
          <a:sx n="117" d="100"/>
          <a:sy n="117" d="100"/>
        </p:scale>
        <p:origin x="154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15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1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06C94708-4C23-B84B-0793-C35B36FB21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20000"/>
              </a:spcBef>
              <a:buFontTx/>
              <a:buChar char="•"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C4DC3EC1-7FD6-EEA1-D37A-B76DD0E87A7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buFontTx/>
              <a:buChar char="•"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2" name="Rectangle 4">
            <a:extLst>
              <a:ext uri="{FF2B5EF4-FFF2-40B4-BE49-F238E27FC236}">
                <a16:creationId xmlns:a16="http://schemas.microsoft.com/office/drawing/2014/main" id="{7FF0973B-3163-7985-6469-FFE796D883E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20000"/>
              </a:spcBef>
              <a:buFontTx/>
              <a:buChar char="•"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3" name="Rectangle 5">
            <a:extLst>
              <a:ext uri="{FF2B5EF4-FFF2-40B4-BE49-F238E27FC236}">
                <a16:creationId xmlns:a16="http://schemas.microsoft.com/office/drawing/2014/main" id="{B85170B2-4ABC-9028-D317-EF975D29BD0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buFontTx/>
              <a:buChar char="•"/>
              <a:defRPr sz="1200"/>
            </a:lvl1pPr>
          </a:lstStyle>
          <a:p>
            <a:pPr>
              <a:defRPr/>
            </a:pPr>
            <a:fld id="{411ABF9F-EE3A-4420-9A7D-06B03FAE28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00888A6-3D28-1FE6-022D-FB6BBF2204D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6B0F7BE-59F9-23D9-8C0E-491C3A7FA93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CF3BDABE-0CEB-E510-05AE-54A99B06C6A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52C71955-9CC1-B8D0-938F-CAD87310807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B6E891FF-576C-1EC1-A845-486C2FFD7C1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A984DB53-3A06-3A5E-A627-D756A32354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555D192-9C8D-4542-B755-147F28467C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1697E82-800A-FBAB-9BE5-A4E1A774487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F4F0F52-390C-500B-1F4E-49E04B4A6F8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4CDC2-9C20-4E7C-9E41-0251414C9A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3186217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2928817-DB4E-40BD-0189-2C9A457CEC2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9DDDAD5-A99D-F6CA-440F-A2B67A6382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6EB287-35D3-4E3C-89DB-F2A701A745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7559727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D920FCF-D4B0-9431-837E-1D3BA00D262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11452B2-B8E7-9D49-F24F-41A20F7DAD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6CD98-1C4E-4BE4-B1DD-A726D224F1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625961"/>
      </p:ext>
    </p:extLst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82F81AC-7909-0DEB-B920-ECDC272DBC1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DC28ACE-9F37-C2E7-30A8-DDB7D43DE11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6E729F-4B53-4060-BF1A-E696F612F3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9491234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395AC7C-4B31-AF7F-AE4F-BCC6E3E34BF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A0A3B0A-6FD7-5EA5-E3C8-8E27C3C3AA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010D2B-AAAE-443A-B576-B2E1A7C773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4392116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9D470-A244-122A-D5FA-44BB68EE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7280B-DE41-468C-B5BE-5F203E423422}" type="datetime1">
              <a:rPr lang="en-US"/>
              <a:pPr>
                <a:defRPr/>
              </a:pPr>
              <a:t>12/20/2024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F4A42-184B-B661-DDE3-20EEDE0BE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CCA27-E540-26AD-AD64-8A9CD8CD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AEB54-9B4D-491C-AF7F-6BC620D3337B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682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D9799-6E40-83BC-7EF6-21408A49C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CF6F71-EEF4-49DE-A4D7-6585569A8B23}" type="datetime1">
              <a:rPr lang="en-US"/>
              <a:pPr>
                <a:defRPr/>
              </a:pPr>
              <a:t>12/20/2024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1361D-3781-AD0F-8B55-296540649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6633B-F9AE-0DB9-3548-6676E9F3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47E43-96F1-482F-BCA2-95D1110F1BC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139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C9BB5-FAA3-257E-1DA1-27256CC6C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9A4EC-E130-40A1-AAAB-F66FBD34648A}" type="datetime1">
              <a:rPr lang="en-US"/>
              <a:pPr>
                <a:defRPr/>
              </a:pPr>
              <a:t>12/20/2024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A4D24-998F-4739-2E70-015F0C197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D2001-03E5-1070-9C98-72B39434F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C8039-4E4F-4E81-A930-45DDEA1B23A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463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58E73F-E268-54CF-AF5A-9C85316AF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A42E0-C215-4863-8570-438AE61CFA19}" type="datetime1">
              <a:rPr lang="en-US"/>
              <a:pPr>
                <a:defRPr/>
              </a:pPr>
              <a:t>12/20/2024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4E48C73-F762-8A18-07E8-CCB306986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577CB10-BE68-A143-2EBF-86676D83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854C66-873E-4A73-89DA-E792DB7EE1C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599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E79B696-4EE3-5CDF-77E5-5DF1E0CDA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340F8-48D9-48D6-9DA8-CDE09FEF9274}" type="datetime1">
              <a:rPr lang="en-US"/>
              <a:pPr>
                <a:defRPr/>
              </a:pPr>
              <a:t>12/20/2024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95DBCA-0256-37F4-1632-96827F39E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E1E428F-0AFA-5588-8C11-7567084B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2A732-9BAC-40F8-8A65-66EF09C0942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9134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9BC8545-326A-8576-81BC-FCD175DE8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08F52C-F029-48FF-9420-977BA5680A14}" type="datetime1">
              <a:rPr lang="en-US"/>
              <a:pPr>
                <a:defRPr/>
              </a:pPr>
              <a:t>12/20/2024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5799846-64E8-750F-EE4A-0A5573E9A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5611836-F6DC-6032-F788-1ADE118B9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682A40-F74A-4E1E-B817-96601CAAF7B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681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>
            <a:extLst>
              <a:ext uri="{FF2B5EF4-FFF2-40B4-BE49-F238E27FC236}">
                <a16:creationId xmlns:a16="http://schemas.microsoft.com/office/drawing/2014/main" id="{FEF6207E-E689-6ACD-92D9-FF9C3D959BC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85800" y="990600"/>
            <a:ext cx="84582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48F8B712-5AB3-E40F-E0B2-0F1CAEF813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14400" y="6248400"/>
            <a:ext cx="1981200" cy="2746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en-US" sz="1200"/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F30058B2-8236-9DE6-E5DB-89A467D129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6324600"/>
            <a:ext cx="2895600" cy="2746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fld id="{F9F6D7D4-EDBE-49EB-87EA-0B5DF45F2B94}" type="datetime3">
              <a:rPr lang="en-US" altLang="en-US" sz="1200" smtClean="0">
                <a:solidFill>
                  <a:srgbClr val="0000FF"/>
                </a:solidFill>
              </a:rPr>
              <a:pPr eaLnBrk="1" hangingPunct="1">
                <a:spcBef>
                  <a:spcPct val="50000"/>
                </a:spcBef>
                <a:buFontTx/>
                <a:buNone/>
                <a:defRPr/>
              </a:pPr>
              <a:t>20 December 2024</a:t>
            </a:fld>
            <a:endParaRPr lang="en-US" altLang="en-US" sz="1200">
              <a:solidFill>
                <a:srgbClr val="0000FF"/>
              </a:solidFill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880FBE46-0A23-80C8-7589-87AFC7C0C3E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86725" y="6446838"/>
            <a:ext cx="1079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marL="457200" eaLnBrk="0" hangingPunct="0"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4AEFF00A-AB57-4CE7-81E8-CE7A17EA7DFF}" type="slidenum">
              <a:rPr lang="en-US" altLang="en-US" sz="12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E3CBBF0-4CBD-A541-0837-042561DCE8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3D5E8420-09F5-C2AE-0F4C-1C26274E789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10373-31FF-4767-8B6C-FD7B657F78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4947810"/>
      </p:ext>
    </p:extLst>
  </p:cSld>
  <p:clrMapOvr>
    <a:masterClrMapping/>
  </p:clrMapOvr>
  <p:transition>
    <p:zo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D333060-D1C3-04BD-9101-D0B0FCBF4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F581C9-8507-467F-A889-B32FAAA482A8}" type="datetime1">
              <a:rPr lang="en-US"/>
              <a:pPr>
                <a:defRPr/>
              </a:pPr>
              <a:t>12/20/2024</a:t>
            </a:fld>
            <a:endParaRPr lang="en-I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6A196E-6A6C-B7CD-E242-FB2DB795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08587A4-077E-317E-BDF9-D965D9BDA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40E4F-A91D-4452-BFDB-37CD996FFF1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224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F272729-80F3-61A6-FAA2-EBC38948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52F2B-E17D-4612-8760-3A01FEE5B012}" type="datetime1">
              <a:rPr lang="en-US"/>
              <a:pPr>
                <a:defRPr/>
              </a:pPr>
              <a:t>12/20/2024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D5CCFF2-7773-D860-8D69-334CA64DC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C7907C-1AE4-2302-5B41-ED77EDC3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BCC1C-F56B-48CB-BF21-BC5CD21A0EC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24639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5F64BBD-D774-2C5B-0E11-BD888293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8296E-1B42-4E6F-A3E6-8ADA7CD4B251}" type="datetime1">
              <a:rPr lang="en-US"/>
              <a:pPr>
                <a:defRPr/>
              </a:pPr>
              <a:t>12/20/2024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85FBC49-91B7-16EF-151D-872CC781F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EB91AD-1C78-DEE4-F45C-9E14133E6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764077-251E-43B1-8B90-794FAD79EE4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044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9E7E5-1B75-DD03-5405-B9647D0F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987A64-E3E7-466A-BDBC-8D8676787F2E}" type="datetime1">
              <a:rPr lang="en-US"/>
              <a:pPr>
                <a:defRPr/>
              </a:pPr>
              <a:t>12/20/2024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579EB-EBD4-6E2A-901D-5E728354E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36C35-211F-3324-B091-99246089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BC022-CB65-4167-8DAE-19D527A80E3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162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9141E-82AE-8EDE-F503-6A2B0E6D8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24711-134E-4B22-AAF3-866E7A39A9CA}" type="datetime1">
              <a:rPr lang="en-US"/>
              <a:pPr>
                <a:defRPr/>
              </a:pPr>
              <a:t>12/20/2024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FB3EC-68F0-AE42-BB6D-0D0B128CD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2B3B3-F77B-8754-F33B-02D32ADF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70477F-0F84-4275-A4FE-2666493850E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04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814DC83-3246-1738-ED76-3FA0D4B6E6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EB0B35-34AF-0143-D8E1-F3844F2BB41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BFC4F-FBED-400F-9985-D35BE332C0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004754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89561E-6178-82A2-3104-B66E52D91E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F73AE50-598A-1B56-95E4-7F0BE669C9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BB81-5910-4522-88B7-465AED2F5C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8219350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80F74C7-0CA1-0459-32F9-A256C1A203A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ABBDCF2-7218-DAA5-B795-23A0525E2A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11039-523F-4B5C-BDE5-22FDDEF45F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967478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FA12D3-868A-1762-2ADD-EF49A45DC6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9F67A57-1BE8-B592-1213-BA3F7EEA4E5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507FE9-842C-4339-A501-CB753C6060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0091586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0F263B6F-9E44-0E80-38D3-C67FE54B5BC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F3BAE02-3384-75A8-3ABC-7FE35C4A9EE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617CD-7A76-4FDD-8345-B47D6007D9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2329542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99F3E36-69C3-58B0-83D3-FE929A45BD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88A2B0E-603E-393A-F718-3005B2E68A3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20D1FC-8819-4278-BCA4-B586FF99E0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2065346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1A7528B-EAC5-EA15-B3EA-822FA58E3BD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DCF73FE-87DF-0AA6-06E1-6CAA9450AF3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556451-27B4-4A55-AC92-5B78326735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100291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A5DF2A5-30C7-8F68-17E5-9EECA1D48D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E0236F9-CC3F-AAEB-436A-E5D61742AC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2047CB0-06AB-4B49-0E79-288E164A461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b="0">
                <a:solidFill>
                  <a:srgbClr val="0000F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E0C8395-C50E-002E-1C3A-E7D1F2502E3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18300" y="6350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750422A-96CD-4D65-AFE6-77D1B7549D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Line 7">
            <a:extLst>
              <a:ext uri="{FF2B5EF4-FFF2-40B4-BE49-F238E27FC236}">
                <a16:creationId xmlns:a16="http://schemas.microsoft.com/office/drawing/2014/main" id="{389BF950-2FFA-5B01-F3FA-87F82C80C1B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85800" y="990600"/>
            <a:ext cx="84582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1031" name="Text Box 9">
            <a:extLst>
              <a:ext uri="{FF2B5EF4-FFF2-40B4-BE49-F238E27FC236}">
                <a16:creationId xmlns:a16="http://schemas.microsoft.com/office/drawing/2014/main" id="{AA2F573F-E529-1FB4-893B-E985BCCE854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14400" y="6248400"/>
            <a:ext cx="1981200" cy="2746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en-US" sz="1200"/>
          </a:p>
        </p:txBody>
      </p:sp>
      <p:sp>
        <p:nvSpPr>
          <p:cNvPr id="1032" name="Text Box 10">
            <a:extLst>
              <a:ext uri="{FF2B5EF4-FFF2-40B4-BE49-F238E27FC236}">
                <a16:creationId xmlns:a16="http://schemas.microsoft.com/office/drawing/2014/main" id="{21552536-0A5C-F5A9-CE07-AC31ED147E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6324600"/>
            <a:ext cx="2895600" cy="2746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fld id="{120CA81C-B878-414F-909B-765994C1389D}" type="datetime3">
              <a:rPr lang="en-US" altLang="en-US" sz="1200" smtClean="0">
                <a:solidFill>
                  <a:srgbClr val="0000FF"/>
                </a:solidFill>
              </a:rPr>
              <a:pPr eaLnBrk="1" hangingPunct="1">
                <a:spcBef>
                  <a:spcPct val="50000"/>
                </a:spcBef>
                <a:buFontTx/>
                <a:buNone/>
                <a:defRPr/>
              </a:pPr>
              <a:t>20 December 2024</a:t>
            </a:fld>
            <a:endParaRPr lang="en-US" altLang="en-US" sz="1200">
              <a:solidFill>
                <a:srgbClr val="0000FF"/>
              </a:solidFill>
            </a:endParaRP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3C4CF2EF-B2D5-7882-6BE6-45B7301424F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18500" y="6446838"/>
            <a:ext cx="609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marL="457200" eaLnBrk="0" hangingPunct="0"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66192BA0-0712-4195-8BBA-27A9C8762CE0}" type="slidenum">
              <a:rPr lang="en-US" altLang="en-US" sz="1200" smtClean="0"/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</p:sldLayoutIdLst>
  <p:transition>
    <p:zoom/>
  </p:transition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CAD8F9FD-34CB-1656-80CE-D6029166A7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A98D726F-6B98-815A-31F3-8AD70DC9EC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F8846-3414-E289-BDCF-863B6C7CFA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spcBef>
                <a:spcPct val="20000"/>
              </a:spcBef>
              <a:buFontTx/>
              <a:buChar char="•"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D8B2BE-667B-4DD7-B7C1-7EA6E2AB23A0}" type="datetime1">
              <a:rPr lang="en-US"/>
              <a:pPr>
                <a:defRPr/>
              </a:pPr>
              <a:t>12/20/2024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6BDAA-9201-2730-5CFF-33BEDC58A1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spcBef>
                <a:spcPct val="20000"/>
              </a:spcBef>
              <a:buFontTx/>
              <a:buChar char="•"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IN"/>
              <a:t>Department of AI&amp;DS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06F05-8C52-653E-BAD4-F25A758B9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spcBef>
                <a:spcPct val="20000"/>
              </a:spcBef>
              <a:buFontTx/>
              <a:buChar char="•"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0975EB3-5960-4B4D-980C-C79F44613ABB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  <p:sldLayoutId id="2147484230" r:id="rId2"/>
    <p:sldLayoutId id="2147484231" r:id="rId3"/>
    <p:sldLayoutId id="2147484232" r:id="rId4"/>
    <p:sldLayoutId id="2147484233" r:id="rId5"/>
    <p:sldLayoutId id="2147484234" r:id="rId6"/>
    <p:sldLayoutId id="2147484235" r:id="rId7"/>
    <p:sldLayoutId id="2147484236" r:id="rId8"/>
    <p:sldLayoutId id="2147484237" r:id="rId9"/>
    <p:sldLayoutId id="2147484238" r:id="rId10"/>
    <p:sldLayoutId id="2147484239" r:id="rId11"/>
  </p:sldLayoutIdLst>
  <p:hf sldNum="0"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3">
            <a:extLst>
              <a:ext uri="{FF2B5EF4-FFF2-40B4-BE49-F238E27FC236}">
                <a16:creationId xmlns:a16="http://schemas.microsoft.com/office/drawing/2014/main" id="{D603A403-5268-8F1F-816F-624A6D5D2A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FF"/>
                </a:solidFill>
              </a:rPr>
              <a:t>Department of AI&amp;DS</a:t>
            </a: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2A2BA9C-83CA-679D-78DA-05F3A1950D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8382000" cy="1600200"/>
          </a:xfrm>
        </p:spPr>
        <p:txBody>
          <a:bodyPr/>
          <a:lstStyle/>
          <a:p>
            <a:pPr marL="304800" indent="-134620" algn="ctr">
              <a:spcBef>
                <a:spcPts val="850"/>
              </a:spcBef>
              <a:spcAft>
                <a:spcPts val="0"/>
              </a:spcAft>
              <a:tabLst>
                <a:tab pos="304800" algn="l"/>
                <a:tab pos="305435" algn="l"/>
              </a:tabLst>
            </a:pPr>
            <a:r>
              <a:rPr lang="en-US" sz="2400" b="1" dirty="0">
                <a:effectLst/>
                <a:latin typeface="Arial" panose="020B0604020202020204" pitchFamily="34" charset="0"/>
                <a:ea typeface="Arial MT"/>
                <a:cs typeface="Arial MT"/>
              </a:rPr>
              <a:t>Integrating Deep Learning for Safety Management in Construction: Semantic Image-Rule Matching for Unsafe Behavior Detection Using YOLO-ESCA.</a:t>
            </a:r>
            <a:endParaRPr lang="en-IN" sz="2400" dirty="0">
              <a:effectLst/>
              <a:latin typeface="Arial MT"/>
              <a:ea typeface="Arial MT"/>
              <a:cs typeface="Arial MT"/>
            </a:endParaRP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7816F7AE-B708-60D6-47F8-1527579E3F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133600"/>
            <a:ext cx="80772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latin typeface="Arial" panose="020B0604020202020204" pitchFamily="34" charset="0"/>
              </a:rPr>
              <a:t>MEMBERS: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 dirty="0" err="1">
                <a:latin typeface="Arial" panose="020B0604020202020204" pitchFamily="34" charset="0"/>
              </a:rPr>
              <a:t>Abishek</a:t>
            </a:r>
            <a:r>
              <a:rPr lang="en-US" altLang="en-US" sz="2800" b="1" dirty="0">
                <a:latin typeface="Arial" panose="020B0604020202020204" pitchFamily="34" charset="0"/>
              </a:rPr>
              <a:t> S (9517202109005)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 dirty="0">
                <a:latin typeface="Arial" panose="020B0604020202020204" pitchFamily="34" charset="0"/>
              </a:rPr>
              <a:t>Mohamed Aslam K (9517202109034)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b="1" dirty="0">
                <a:latin typeface="Arial" panose="020B0604020202020204" pitchFamily="34" charset="0"/>
              </a:rPr>
              <a:t>GUIDE:</a:t>
            </a:r>
            <a:r>
              <a:rPr lang="en-US" altLang="en-US" sz="2400" b="1" dirty="0">
                <a:latin typeface="Arial" panose="020B0604020202020204" pitchFamily="34" charset="0"/>
              </a:rPr>
              <a:t>	Dr. </a:t>
            </a:r>
            <a:r>
              <a:rPr lang="en-US" altLang="en-US" sz="2400" b="1" dirty="0" err="1">
                <a:latin typeface="Arial" panose="020B0604020202020204" pitchFamily="34" charset="0"/>
              </a:rPr>
              <a:t>P.Swathika</a:t>
            </a:r>
            <a:r>
              <a:rPr lang="en-US" altLang="en-US" sz="2400" b="1" dirty="0">
                <a:latin typeface="Arial" panose="020B0604020202020204" pitchFamily="34" charset="0"/>
              </a:rPr>
              <a:t> , PhD, (AP(</a:t>
            </a:r>
            <a:r>
              <a:rPr lang="en-US" altLang="en-US" sz="2400" b="1" dirty="0" err="1">
                <a:latin typeface="Arial" panose="020B0604020202020204" pitchFamily="34" charset="0"/>
              </a:rPr>
              <a:t>Sr.G</a:t>
            </a:r>
            <a:r>
              <a:rPr lang="en-US" altLang="en-US" sz="2400" b="1" dirty="0">
                <a:latin typeface="Arial" panose="020B0604020202020204" pitchFamily="34" charset="0"/>
              </a:rPr>
              <a:t>))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b="1" dirty="0">
              <a:latin typeface="Arial" panose="020B0604020202020204" pitchFamily="34" charset="0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Department of Artificial Intelligence and Data Science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 err="1">
                <a:latin typeface="Arial" panose="020B0604020202020204" pitchFamily="34" charset="0"/>
              </a:rPr>
              <a:t>Mepco</a:t>
            </a:r>
            <a:r>
              <a:rPr lang="en-US" altLang="en-US" sz="2400" b="1" dirty="0">
                <a:latin typeface="Arial" panose="020B0604020202020204" pitchFamily="34" charset="0"/>
              </a:rPr>
              <a:t> Schlenk Engineering College</a:t>
            </a:r>
            <a:br>
              <a:rPr lang="en-US" altLang="en-US" sz="2800" b="1" dirty="0">
                <a:latin typeface="Arial" panose="020B0604020202020204" pitchFamily="34" charset="0"/>
              </a:rPr>
            </a:br>
            <a:br>
              <a:rPr lang="en-US" altLang="en-US" sz="2800" b="1" dirty="0">
                <a:latin typeface="Arial" panose="020B0604020202020204" pitchFamily="34" charset="0"/>
              </a:rPr>
            </a:br>
            <a:endParaRPr lang="en-US" altLang="en-US" sz="28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4236B-02DB-22F0-51ED-3D6C6BDB4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A4A23-3240-EAEA-C031-2122AE39F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914"/>
            <a:ext cx="7772400" cy="1143000"/>
          </a:xfrm>
        </p:spPr>
        <p:txBody>
          <a:bodyPr/>
          <a:lstStyle/>
          <a:p>
            <a:r>
              <a:rPr lang="en-IN" altLang="en-US" sz="3600" dirty="0">
                <a:latin typeface="Arial" panose="020B0604020202020204" pitchFamily="34" charset="0"/>
              </a:rPr>
              <a:t>LITERATURE SURVEY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B5B0-7768-6F78-D77A-06BE0E3E0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71600"/>
            <a:ext cx="8305800" cy="4876800"/>
          </a:xfrm>
        </p:spPr>
        <p:txBody>
          <a:bodyPr/>
          <a:lstStyle/>
          <a:p>
            <a:pPr marL="0" indent="0" algn="just">
              <a:buNone/>
            </a:pPr>
            <a:r>
              <a:rPr lang="en-US" sz="2200" b="1" dirty="0"/>
              <a:t>YOLO-PL: Helmet wearing detection algorithm based on improved YOLOv4 (2024)</a:t>
            </a:r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r>
              <a:rPr lang="en-US" sz="2000" b="1" dirty="0"/>
              <a:t>Merits:</a:t>
            </a:r>
          </a:p>
          <a:p>
            <a:pPr algn="just"/>
            <a:r>
              <a:rPr lang="en-US" sz="2000" dirty="0"/>
              <a:t>Outperforms YOLOv4 and YOLOv7 in AP50 and recall, making it ideal for helmet detection tasks.</a:t>
            </a:r>
          </a:p>
          <a:p>
            <a:pPr algn="just"/>
            <a:r>
              <a:rPr lang="en-US" sz="2000" dirty="0"/>
              <a:t>Reduces parameters and computational load, enhancing deploy ability in real-world scenarios</a:t>
            </a:r>
            <a:r>
              <a:rPr lang="en-US" sz="2000" b="1" dirty="0"/>
              <a:t>.</a:t>
            </a:r>
          </a:p>
          <a:p>
            <a:pPr marL="0" indent="0" algn="just">
              <a:buNone/>
            </a:pPr>
            <a:r>
              <a:rPr lang="en-US" sz="2000" b="1" dirty="0"/>
              <a:t>Demerits:</a:t>
            </a:r>
          </a:p>
          <a:p>
            <a:pPr algn="just"/>
            <a:r>
              <a:rPr lang="en-US" sz="2000" dirty="0"/>
              <a:t>AP75 is slightly lower compared to YOLOv7, indicating room for improvement in localization precision.</a:t>
            </a:r>
          </a:p>
          <a:p>
            <a:pPr algn="just"/>
            <a:r>
              <a:rPr lang="en-US" sz="2000" dirty="0"/>
              <a:t>Slower than YOLOv7 tiny models, which might limit deployment in highly resource-constrained environment.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3D82D-A168-B107-9FC5-A01BEE82F5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511521813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6D8F6-603D-B0C4-D76A-E51F2FFB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8B703-4F79-32CD-AE12-D7C77BCA3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sz="2400" dirty="0"/>
              <a:t>Custom dataset which is pipelined from various sources combined to form single dataset with 193,000</a:t>
            </a:r>
            <a:r>
              <a:rPr lang="en-IN" sz="2800" dirty="0"/>
              <a:t>.</a:t>
            </a:r>
          </a:p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B70705-344D-19EC-7465-8F2E8BC251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90705-1D32-8A64-9DB6-4E61A1CC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429000"/>
            <a:ext cx="3657600" cy="2286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B5E28F-3810-01FB-81C8-8C343F1335FC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6000" y="3429000"/>
            <a:ext cx="1371600" cy="6096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FD8528-6A02-BAEA-D073-2E7161E199B4}"/>
              </a:ext>
            </a:extLst>
          </p:cNvPr>
          <p:cNvCxnSpPr>
            <a:cxnSpLocks/>
          </p:cNvCxnSpPr>
          <p:nvPr/>
        </p:nvCxnSpPr>
        <p:spPr bwMode="auto">
          <a:xfrm>
            <a:off x="3429000" y="4038600"/>
            <a:ext cx="3352800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FA6D7C-6386-33FA-3EC4-4F674CA121CF}"/>
              </a:ext>
            </a:extLst>
          </p:cNvPr>
          <p:cNvSpPr txBox="1"/>
          <p:nvPr/>
        </p:nvSpPr>
        <p:spPr>
          <a:xfrm>
            <a:off x="6781800" y="365760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latin typeface="Arial" panose="020B0604020202020204" pitchFamily="34" charset="0"/>
                <a:cs typeface="Arial" panose="020B0604020202020204" pitchFamily="34" charset="0"/>
              </a:rPr>
              <a:t>It consists of combination of all data</a:t>
            </a:r>
          </a:p>
        </p:txBody>
      </p:sp>
    </p:spTree>
    <p:extLst>
      <p:ext uri="{BB962C8B-B14F-4D97-AF65-F5344CB8AC3E}">
        <p14:creationId xmlns:p14="http://schemas.microsoft.com/office/powerpoint/2010/main" val="2350055768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7753A-38AB-40BD-C0B3-A4F240A17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BEABD-2FD0-A0F7-9B72-55A2172DA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Text Dataset are safety rules from Quality and Safety Check Points of Urban Rail Transit Engineering with both safe and unsafe behavior rules.</a:t>
            </a:r>
          </a:p>
          <a:p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5BA92-AB23-2AD6-25FB-63E3B4645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F662C-27B9-2355-DE1F-E9F47E7EA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276600"/>
            <a:ext cx="7391400" cy="25381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7805F8-E6D0-34ED-9E48-22D204679EB8}"/>
              </a:ext>
            </a:extLst>
          </p:cNvPr>
          <p:cNvCxnSpPr/>
          <p:nvPr/>
        </p:nvCxnSpPr>
        <p:spPr bwMode="auto">
          <a:xfrm>
            <a:off x="5334000" y="4572000"/>
            <a:ext cx="106680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CEBBA0-8AD6-5D33-3261-E5F10D574835}"/>
              </a:ext>
            </a:extLst>
          </p:cNvPr>
          <p:cNvCxnSpPr/>
          <p:nvPr/>
        </p:nvCxnSpPr>
        <p:spPr bwMode="auto">
          <a:xfrm>
            <a:off x="5105400" y="5029200"/>
            <a:ext cx="106680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11ABF0-B6E3-49DB-CFCE-AE2B95B7DC90}"/>
              </a:ext>
            </a:extLst>
          </p:cNvPr>
          <p:cNvSpPr txBox="1"/>
          <p:nvPr/>
        </p:nvSpPr>
        <p:spPr>
          <a:xfrm>
            <a:off x="6408964" y="4391792"/>
            <a:ext cx="189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 Behavior </a:t>
            </a:r>
            <a:endParaRPr lang="en-IN" b="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C82189-ACDE-9F06-906B-8C00A53A54D5}"/>
              </a:ext>
            </a:extLst>
          </p:cNvPr>
          <p:cNvSpPr txBox="1"/>
          <p:nvPr/>
        </p:nvSpPr>
        <p:spPr>
          <a:xfrm>
            <a:off x="6222546" y="4875311"/>
            <a:ext cx="189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Unsafe </a:t>
            </a:r>
            <a:r>
              <a:rPr lang="en-US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 </a:t>
            </a:r>
            <a:endParaRPr lang="en-IN" b="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2294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98F3A-F688-FA60-26CD-BDD5921B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/>
              <a:t>SAFETY RULE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42434-AA0F-FFAC-7B2C-851779C10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458200" cy="4114800"/>
          </a:xfrm>
        </p:spPr>
        <p:txBody>
          <a:bodyPr/>
          <a:lstStyle/>
          <a:p>
            <a:pPr algn="just"/>
            <a:r>
              <a:rPr lang="en-US" sz="2400" dirty="0"/>
              <a:t>The safety rules standards followed in this paper are derived from Chinese safety standards and operating instructions, including:</a:t>
            </a:r>
          </a:p>
          <a:p>
            <a:pPr marL="0" indent="0" algn="just">
              <a:buNone/>
            </a:pPr>
            <a:r>
              <a:rPr lang="en-US" sz="2400" dirty="0"/>
              <a:t>	1. Standard for Construction Safety Assessment of Metro Engineering (GB 50715-2011):</a:t>
            </a:r>
          </a:p>
          <a:p>
            <a:pPr marL="0" indent="0" algn="just">
              <a:buNone/>
            </a:pPr>
            <a:r>
              <a:rPr lang="en-US" sz="2000" dirty="0"/>
              <a:t>	This standard focuses on safety requirements for metro construction projects, including hazardous area management and worker safety protocols.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5CACE-9D25-D4E6-9D56-106F646665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3393576280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C37C7-F3BF-452B-76E9-B6196EB7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DATASET (SAMPLE)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17D01E-C076-5F5C-CC7D-2965FFD08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814918"/>
            <a:ext cx="4121331" cy="4114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836477-AF54-98F0-00AB-B3315F5555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2C04CE-A6BC-46A6-5125-52AE623E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789" y="1632193"/>
            <a:ext cx="4312686" cy="43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21403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32AD-9C59-06B6-6AB7-4C603672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DATASET (SAMPLE)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268EC1-E273-260F-C799-A72AEAC8D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8800"/>
            <a:ext cx="3880080" cy="3886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DFF67-FB6F-5851-98E7-4B2ADF112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E8CEA7-F77C-089A-4F00-4ED36EB0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120" y="1773772"/>
            <a:ext cx="3880080" cy="412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64110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60998749-DDD7-8CB1-7888-D0DA21EA7D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latin typeface="Arial" panose="020B0604020202020204" pitchFamily="34" charset="0"/>
              </a:rPr>
              <a:t>PRE-PROCESSING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C6ECFC5D-E2E3-2448-3245-210504FD92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Combination of image datasets and classes</a:t>
            </a:r>
          </a:p>
          <a:p>
            <a:pPr lvl="1"/>
            <a:endParaRPr lang="en-US" altLang="en-US" sz="2400" dirty="0">
              <a:latin typeface="Arial" panose="020B0604020202020204" pitchFamily="34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Dataset from multiple sources must be combined.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All the labels from each dataset must be mapped according to data combination.</a:t>
            </a:r>
          </a:p>
          <a:p>
            <a:pPr lvl="1"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lvl="4"/>
            <a:endParaRPr lang="en-US" altLang="en-US" sz="2400" dirty="0">
              <a:latin typeface="Arial" panose="020B0604020202020204" pitchFamily="34" charset="0"/>
            </a:endParaRPr>
          </a:p>
          <a:p>
            <a:pPr lvl="4"/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28676" name="Footer Placeholder 3">
            <a:extLst>
              <a:ext uri="{FF2B5EF4-FFF2-40B4-BE49-F238E27FC236}">
                <a16:creationId xmlns:a16="http://schemas.microsoft.com/office/drawing/2014/main" id="{A5FB4564-83CB-794A-C96E-F32324DAB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FF"/>
                </a:solidFill>
              </a:rPr>
              <a:t>Department of AI&amp;DS</a:t>
            </a:r>
          </a:p>
        </p:txBody>
      </p:sp>
      <p:sp>
        <p:nvSpPr>
          <p:cNvPr id="28677" name="Rectangle 6">
            <a:extLst>
              <a:ext uri="{FF2B5EF4-FFF2-40B4-BE49-F238E27FC236}">
                <a16:creationId xmlns:a16="http://schemas.microsoft.com/office/drawing/2014/main" id="{9D16033B-6357-CA35-3202-C85BD6068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400">
              <a:latin typeface="Verdana" panose="020B0604030504040204" pitchFamily="34" charset="0"/>
            </a:endParaRPr>
          </a:p>
        </p:txBody>
      </p:sp>
      <p:sp>
        <p:nvSpPr>
          <p:cNvPr id="28678" name="Rectangle 8">
            <a:extLst>
              <a:ext uri="{FF2B5EF4-FFF2-40B4-BE49-F238E27FC236}">
                <a16:creationId xmlns:a16="http://schemas.microsoft.com/office/drawing/2014/main" id="{9E94E152-D68B-AE09-8434-9AB14CF1A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400">
              <a:latin typeface="Verdana" panose="020B0604030504040204" pitchFamily="34" charset="0"/>
            </a:endParaRPr>
          </a:p>
        </p:txBody>
      </p:sp>
      <p:sp>
        <p:nvSpPr>
          <p:cNvPr id="28679" name="Rectangle 9">
            <a:extLst>
              <a:ext uri="{FF2B5EF4-FFF2-40B4-BE49-F238E27FC236}">
                <a16:creationId xmlns:a16="http://schemas.microsoft.com/office/drawing/2014/main" id="{BC266308-9F89-72FD-E363-23E1B3AAB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668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AB96BB7A-871B-4483-79D3-18F1E15386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latin typeface="Arial" panose="020B0604020202020204" pitchFamily="34" charset="0"/>
              </a:rPr>
              <a:t>PRE-PROCESSING ( CONTD…)</a:t>
            </a:r>
          </a:p>
        </p:txBody>
      </p:sp>
      <p:sp>
        <p:nvSpPr>
          <p:cNvPr id="46083" name="Content Placeholder 2">
            <a:extLst>
              <a:ext uri="{FF2B5EF4-FFF2-40B4-BE49-F238E27FC236}">
                <a16:creationId xmlns:a16="http://schemas.microsoft.com/office/drawing/2014/main" id="{80EB20AB-B963-1992-4272-8133E291C9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 algn="just">
              <a:buNone/>
              <a:defRPr/>
            </a:pPr>
            <a:r>
              <a:rPr lang="en-US" altLang="en-US" sz="2400" dirty="0">
                <a:latin typeface="Arial" panose="020B0604020202020204" pitchFamily="34" charset="0"/>
              </a:rPr>
              <a:t>Splitting of test train images 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The MS-COCO dataset does not include test images. 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	We need to extract the test data from the training images along with their labels, create a new folder for the test data, and then remove those images from the training set.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30724" name="Footer Placeholder 3">
            <a:extLst>
              <a:ext uri="{FF2B5EF4-FFF2-40B4-BE49-F238E27FC236}">
                <a16:creationId xmlns:a16="http://schemas.microsoft.com/office/drawing/2014/main" id="{376CC944-8EC2-EDAE-CA0F-ACC24479C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FF"/>
                </a:solidFill>
              </a:rPr>
              <a:t>Department of AI&amp;DS</a:t>
            </a:r>
          </a:p>
        </p:txBody>
      </p:sp>
      <p:sp>
        <p:nvSpPr>
          <p:cNvPr id="30725" name="Rectangle 6">
            <a:extLst>
              <a:ext uri="{FF2B5EF4-FFF2-40B4-BE49-F238E27FC236}">
                <a16:creationId xmlns:a16="http://schemas.microsoft.com/office/drawing/2014/main" id="{184ECE8A-75AA-5105-2391-B7F714858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400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E5561EF0-4A10-DB24-1F2D-81CDBC23D3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latin typeface="Arial" panose="020B0604020202020204" pitchFamily="34" charset="0"/>
              </a:rPr>
              <a:t>PRE-PROCESSING ( CONTD…)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65B52A8A-391C-5E41-6067-807243FFAD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458200" cy="4114800"/>
          </a:xfrm>
        </p:spPr>
        <p:txBody>
          <a:bodyPr/>
          <a:lstStyle/>
          <a:p>
            <a:pPr marL="0" indent="0" algn="just"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Image Preprocessing: Resizing, Tensor Conversion, and Normalization</a:t>
            </a:r>
          </a:p>
          <a:p>
            <a:pPr algn="just"/>
            <a:r>
              <a:rPr lang="en-US" altLang="en-US" sz="2200" b="1" dirty="0">
                <a:latin typeface="Arial" panose="020B0604020202020204" pitchFamily="34" charset="0"/>
              </a:rPr>
              <a:t>Image Resizing: </a:t>
            </a:r>
            <a:r>
              <a:rPr lang="en-US" altLang="en-US" sz="2200" dirty="0">
                <a:latin typeface="Arial" panose="020B0604020202020204" pitchFamily="34" charset="0"/>
              </a:rPr>
              <a:t>Adjusts images to a fixed size to ensure compatibility with the model's input dimensions.</a:t>
            </a:r>
          </a:p>
          <a:p>
            <a:pPr algn="just"/>
            <a:r>
              <a:rPr lang="en-US" altLang="en-US" sz="2200" b="1" dirty="0">
                <a:latin typeface="Arial" panose="020B0604020202020204" pitchFamily="34" charset="0"/>
              </a:rPr>
              <a:t>Image-to-Tensor Conversion:</a:t>
            </a:r>
            <a:r>
              <a:rPr lang="en-US" altLang="en-US" sz="2200" dirty="0">
                <a:latin typeface="Arial" panose="020B0604020202020204" pitchFamily="34" charset="0"/>
              </a:rPr>
              <a:t> Converts image data into a tensor format, scaling pixel values and reordering channels as required by the model.</a:t>
            </a:r>
          </a:p>
          <a:p>
            <a:pPr algn="just"/>
            <a:r>
              <a:rPr lang="en-US" altLang="en-US" sz="2200" b="1" dirty="0">
                <a:latin typeface="Arial" panose="020B0604020202020204" pitchFamily="34" charset="0"/>
              </a:rPr>
              <a:t>Normalization: </a:t>
            </a:r>
            <a:r>
              <a:rPr lang="en-US" altLang="en-US" sz="2200" dirty="0">
                <a:latin typeface="Arial" panose="020B0604020202020204" pitchFamily="34" charset="0"/>
              </a:rPr>
              <a:t>Standardizes pixel values (typically between 0 and 1 or using a dataset-specific mean and standard deviation) to improve training stability and convergence.</a:t>
            </a:r>
          </a:p>
        </p:txBody>
      </p:sp>
      <p:sp>
        <p:nvSpPr>
          <p:cNvPr id="31748" name="Footer Placeholder 3">
            <a:extLst>
              <a:ext uri="{FF2B5EF4-FFF2-40B4-BE49-F238E27FC236}">
                <a16:creationId xmlns:a16="http://schemas.microsoft.com/office/drawing/2014/main" id="{699923D5-5EF7-4EAD-5F0C-05405BB515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FF"/>
                </a:solidFill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7BAA7-3A76-D824-2970-2CC8037F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Overall Architecture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3FDCE-1EAF-C037-D627-178E2E7760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48BF31-2A2B-BBE6-CE51-7C9F32EDC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35148"/>
            <a:ext cx="7010400" cy="4360852"/>
          </a:xfrm>
        </p:spPr>
      </p:pic>
    </p:spTree>
    <p:extLst>
      <p:ext uri="{BB962C8B-B14F-4D97-AF65-F5344CB8AC3E}">
        <p14:creationId xmlns:p14="http://schemas.microsoft.com/office/powerpoint/2010/main" val="2267070677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66E53-D9B1-DBB6-56F5-B424306A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13B0E-B97A-9185-224C-F9E374DBA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458200" cy="411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Detecting unsafe behaviors on construction sites.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Matching semantic safety rules with image analysis.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Combining ResNet-101 and Bidirectional GRU for feature extraction.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Achieving high accuracy through stacked cross-attention mechanisms.</a:t>
            </a:r>
            <a:br>
              <a:rPr lang="en-US" sz="2400" dirty="0"/>
            </a:br>
            <a:br>
              <a:rPr lang="en-US" sz="2400" dirty="0"/>
            </a:b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885C2-25D5-030E-9246-96DD57B83F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252381856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6C8409D8-FA0C-22B1-0CE9-90C5EF1938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latin typeface="Arial" panose="020B0604020202020204" pitchFamily="34" charset="0"/>
              </a:rPr>
              <a:t>SYSTEM DESIGN – Phase I</a:t>
            </a:r>
          </a:p>
        </p:txBody>
      </p:sp>
      <p:sp>
        <p:nvSpPr>
          <p:cNvPr id="25603" name="Footer Placeholder 3">
            <a:extLst>
              <a:ext uri="{FF2B5EF4-FFF2-40B4-BE49-F238E27FC236}">
                <a16:creationId xmlns:a16="http://schemas.microsoft.com/office/drawing/2014/main" id="{3B9B4D3D-EB7B-47C4-D46A-B3275DCEFB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FF"/>
                </a:solidFill>
              </a:rPr>
              <a:t>Department of AI&amp;DS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936D78-D33C-CF11-4D9D-4B74749AC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1AB2B-F433-D2E5-3178-2087D8E69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2600"/>
            <a:ext cx="7933862" cy="4179082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77DD1EA3-6604-511F-31AC-D2FDA2404E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latin typeface="Arial" panose="020B0604020202020204" pitchFamily="34" charset="0"/>
              </a:rPr>
              <a:t>WORKING</a:t>
            </a:r>
          </a:p>
        </p:txBody>
      </p:sp>
      <p:sp>
        <p:nvSpPr>
          <p:cNvPr id="40963" name="Footer Placeholder 3">
            <a:extLst>
              <a:ext uri="{FF2B5EF4-FFF2-40B4-BE49-F238E27FC236}">
                <a16:creationId xmlns:a16="http://schemas.microsoft.com/office/drawing/2014/main" id="{05026E14-5A5E-7E43-70B5-210D573410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FF"/>
                </a:solidFill>
              </a:rPr>
              <a:t>Department of AI&amp;DS</a:t>
            </a:r>
          </a:p>
        </p:txBody>
      </p:sp>
      <p:sp>
        <p:nvSpPr>
          <p:cNvPr id="40964" name="Content Placeholder 5">
            <a:extLst>
              <a:ext uri="{FF2B5EF4-FFF2-40B4-BE49-F238E27FC236}">
                <a16:creationId xmlns:a16="http://schemas.microsoft.com/office/drawing/2014/main" id="{4B6D5D84-685A-C93F-4D53-B3D44123EB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305800" cy="4114800"/>
          </a:xfrm>
        </p:spPr>
        <p:txBody>
          <a:bodyPr/>
          <a:lstStyle/>
          <a:p>
            <a:pPr algn="just"/>
            <a:r>
              <a:rPr lang="en-US" altLang="en-US" sz="2400" dirty="0">
                <a:latin typeface="Arial" panose="020B0604020202020204" pitchFamily="34" charset="0"/>
              </a:rPr>
              <a:t>This work introduces a computer vision and deep learning method to match images of unsafe behavior with safety rules. This method includes:</a:t>
            </a:r>
          </a:p>
          <a:p>
            <a:pPr marL="0" indent="0"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	1. Image feature representation.</a:t>
            </a:r>
          </a:p>
          <a:p>
            <a:pPr marL="0" indent="0"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	2. Safety rule feature representation.</a:t>
            </a:r>
          </a:p>
          <a:p>
            <a:pPr marL="0" indent="0"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	3. Feature fusion similarity to match unsafe behavior with safety rules.</a:t>
            </a:r>
          </a:p>
          <a:p>
            <a:endParaRPr lang="en-US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88647D74-EB2B-B1F6-D4E7-A6AAF81CC7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latin typeface="Arial" panose="020B0604020202020204" pitchFamily="34" charset="0"/>
              </a:rPr>
              <a:t>WORKING( CONTD…)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7" name="Content Placeholder 2">
                <a:extLst>
                  <a:ext uri="{FF2B5EF4-FFF2-40B4-BE49-F238E27FC236}">
                    <a16:creationId xmlns:a16="http://schemas.microsoft.com/office/drawing/2014/main" id="{4AEB56C1-1FB3-1451-7D1A-4E4AD9F02F0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85800" y="1676400"/>
                <a:ext cx="8458200" cy="44196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Image Features</a:t>
                </a:r>
              </a:p>
              <a:p>
                <a:pPr marL="0" indent="0">
                  <a:buNone/>
                </a:pPr>
                <a:endParaRPr lang="en-I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sSub>
                        <m:sSub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equation represents how the image regions (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RoIs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 are transformed into feature vectors.</a:t>
                </a:r>
                <a:endParaRPr lang="en-I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feature vector representing the 𝑖-th region in the image.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 learned weight matrix that transforms the input image features into the final feature space.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raw features extracted by the Faster R-CNN from the 𝑖 -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region.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 bias term.</a:t>
                </a:r>
              </a:p>
              <a:p>
                <a:pPr marL="0" indent="0">
                  <a:buNone/>
                </a:pPr>
                <a:endParaRPr lang="en-IN" sz="3200" b="1" dirty="0"/>
              </a:p>
            </p:txBody>
          </p:sp>
        </mc:Choice>
        <mc:Fallback xmlns="">
          <p:sp>
            <p:nvSpPr>
              <p:cNvPr id="41987" name="Content Placeholder 2">
                <a:extLst>
                  <a:ext uri="{FF2B5EF4-FFF2-40B4-BE49-F238E27FC236}">
                    <a16:creationId xmlns:a16="http://schemas.microsoft.com/office/drawing/2014/main" id="{4AEB56C1-1FB3-1451-7D1A-4E4AD9F02F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76400"/>
                <a:ext cx="8458200" cy="4419600"/>
              </a:xfrm>
              <a:blipFill>
                <a:blip r:embed="rId2"/>
                <a:stretch>
                  <a:fillRect l="-1154" t="-966" r="-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988" name="Footer Placeholder 3">
            <a:extLst>
              <a:ext uri="{FF2B5EF4-FFF2-40B4-BE49-F238E27FC236}">
                <a16:creationId xmlns:a16="http://schemas.microsoft.com/office/drawing/2014/main" id="{5911B8FD-6C7A-D504-A115-BAA1828551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FF"/>
                </a:solidFill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19DFE-BDE6-55F6-D146-819060F5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8305800" cy="1143000"/>
          </a:xfrm>
        </p:spPr>
        <p:txBody>
          <a:bodyPr/>
          <a:lstStyle/>
          <a:p>
            <a:r>
              <a:rPr lang="en-IN" sz="3600" dirty="0"/>
              <a:t>BACKBONE NETWORK (ResNet-101)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4E9C1-F604-0E81-59B1-D1CE13BDD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534400" cy="4114800"/>
          </a:xfrm>
        </p:spPr>
        <p:txBody>
          <a:bodyPr/>
          <a:lstStyle/>
          <a:p>
            <a:r>
              <a:rPr lang="en-US" sz="2400" dirty="0"/>
              <a:t>Extracts visual features from input images for further analysis.</a:t>
            </a:r>
          </a:p>
          <a:p>
            <a:r>
              <a:rPr lang="en-US" sz="2400" dirty="0"/>
              <a:t>A deep convolutional neural network with 101 layers.</a:t>
            </a:r>
          </a:p>
          <a:p>
            <a:pPr marL="0" indent="0">
              <a:buNone/>
            </a:pPr>
            <a:r>
              <a:rPr lang="en-US" sz="2400" dirty="0"/>
              <a:t>Key Features:</a:t>
            </a:r>
          </a:p>
          <a:p>
            <a:r>
              <a:rPr lang="en-US" sz="2400" dirty="0"/>
              <a:t>Provides </a:t>
            </a:r>
            <a:r>
              <a:rPr lang="en-US" sz="2400" b="1" dirty="0"/>
              <a:t>feature maps</a:t>
            </a:r>
            <a:r>
              <a:rPr lang="en-US" sz="2400" dirty="0"/>
              <a:t> representing important visual details.</a:t>
            </a:r>
          </a:p>
          <a:p>
            <a:r>
              <a:rPr lang="en-US" sz="2400" dirty="0"/>
              <a:t>Supports multi-scale feature extraction for detecting varied object sizes.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26B57-E57D-1A12-5113-01DCCEF2B8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2430110870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BF244-77DC-3015-BEC7-B8808E0BE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380C8-55E2-5319-BDA5-722FAA50C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8458200" cy="1143000"/>
          </a:xfrm>
        </p:spPr>
        <p:txBody>
          <a:bodyPr/>
          <a:lstStyle/>
          <a:p>
            <a:r>
              <a:rPr lang="en-IN" sz="3600" dirty="0"/>
              <a:t>REGIONAL PROPOSAL NETWORK (RPN)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FB52F-7BB6-6C9F-58B4-9B29E4ADE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534400" cy="4114800"/>
          </a:xfrm>
        </p:spPr>
        <p:txBody>
          <a:bodyPr/>
          <a:lstStyle/>
          <a:p>
            <a:r>
              <a:rPr lang="en-US" sz="2400" dirty="0"/>
              <a:t> Identifies Regions of Interest (</a:t>
            </a:r>
            <a:r>
              <a:rPr lang="en-US" sz="2400" dirty="0" err="1"/>
              <a:t>RoI</a:t>
            </a:r>
            <a:r>
              <a:rPr lang="en-US" sz="2400" dirty="0"/>
              <a:t>) within the feature maps.</a:t>
            </a:r>
          </a:p>
          <a:p>
            <a:pPr marL="0" indent="0">
              <a:buNone/>
            </a:pPr>
            <a:r>
              <a:rPr lang="en-US" sz="2400" b="1" dirty="0"/>
              <a:t>Mechanism</a:t>
            </a:r>
            <a:r>
              <a:rPr lang="en-U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Anchor Boxes</a:t>
            </a:r>
            <a:r>
              <a:rPr lang="en-US" sz="2400" dirty="0"/>
              <a:t>: Generates potential object bounding boxes.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Classification</a:t>
            </a:r>
            <a:r>
              <a:rPr lang="en-US" sz="2400" dirty="0"/>
              <a:t>: Scores each box as foreground or background.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D1F15-839A-0689-02C5-D71070283F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4016591188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E2338-B64B-693B-EF0A-F139325F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ANCHOR BOX WORKING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8EDAA5-B1EA-EDB9-0CCE-43208C547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1632170"/>
            <a:ext cx="3886200" cy="19492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A66F6F-E1E2-61D5-061D-B7A09293E5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025AA-A05B-B4CB-6229-46C336EA1523}"/>
              </a:ext>
            </a:extLst>
          </p:cNvPr>
          <p:cNvSpPr txBox="1"/>
          <p:nvPr/>
        </p:nvSpPr>
        <p:spPr>
          <a:xfrm>
            <a:off x="685800" y="3657600"/>
            <a:ext cx="845819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The Anchor generator generates anchor boxes of various sizes and aspect ratios:</a:t>
            </a:r>
          </a:p>
          <a:p>
            <a:endParaRPr lang="en-US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Sizes: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 (32, 64, 128, 256, 512) (represents different scales).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Aspect Ratios: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(0.5, 1.0, 2.0) (width-to-height ratios).</a:t>
            </a:r>
          </a:p>
          <a:p>
            <a:endParaRPr lang="en-US" b="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7033802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948AB-A591-961E-4F38-E278CDD38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7D2F-333D-9EFB-AA48-E56E1C3D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ANCHOR BOX WORKING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106D3-8BE1-0F08-38BD-705716B73A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A1A833-2C9D-DCA6-A81D-372D290EDE2E}"/>
                  </a:ext>
                </a:extLst>
              </p:cNvPr>
              <p:cNvSpPr txBox="1"/>
              <p:nvPr/>
            </p:nvSpPr>
            <p:spPr>
              <a:xfrm>
                <a:off x="1981200" y="1905000"/>
                <a:ext cx="5632677" cy="727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IN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N" sz="2800" i="0">
                          <a:latin typeface="Cambria Math" panose="02040503050406030204" pitchFamily="18" charset="0"/>
                        </a:rPr>
                        <m:t> .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rad>
                      <m:r>
                        <a:rPr lang="en-IN" sz="2800" i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IN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IN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A1A833-2C9D-DCA6-A81D-372D290ED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1905000"/>
                <a:ext cx="5632677" cy="7276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921B65-00D1-A963-C38B-77239A2AF18D}"/>
                  </a:ext>
                </a:extLst>
              </p:cNvPr>
              <p:cNvSpPr txBox="1"/>
              <p:nvPr/>
            </p:nvSpPr>
            <p:spPr>
              <a:xfrm>
                <a:off x="1066800" y="2688363"/>
                <a:ext cx="7239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400" b="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IN" sz="2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width of the anchor box,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400" b="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IN" sz="2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height of the anchor box,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IN" sz="2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2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scale (e.g., 32, 64, 128, etc.),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IN" sz="2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aspect ratio (e.g., 0.5, 1.0, 2.0).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921B65-00D1-A963-C38B-77239A2AF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688363"/>
                <a:ext cx="7239000" cy="1569660"/>
              </a:xfrm>
              <a:prstGeom prst="rect">
                <a:avLst/>
              </a:prstGeom>
              <a:blipFill>
                <a:blip r:embed="rId3"/>
                <a:stretch>
                  <a:fillRect l="-1094" t="-2724" b="-85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8246086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438C-0E4F-307A-BE02-5C368A3CE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8600"/>
            <a:ext cx="7772400" cy="1143000"/>
          </a:xfrm>
        </p:spPr>
        <p:txBody>
          <a:bodyPr/>
          <a:lstStyle/>
          <a:p>
            <a:r>
              <a:rPr lang="en-US" altLang="en-US" sz="3600" dirty="0">
                <a:latin typeface="Arial" panose="020B0604020202020204" pitchFamily="34" charset="0"/>
              </a:rPr>
              <a:t>WORKING( CONTD…)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447800"/>
                <a:ext cx="8458200" cy="4876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sz="2400" b="1" dirty="0"/>
                  <a:t>Word Features (GRU Output)</a:t>
                </a:r>
              </a:p>
              <a:p>
                <a:pPr marL="0" indent="0">
                  <a:buNone/>
                </a:pPr>
                <a:endParaRPr lang="en-IN" sz="1800" b="1" dirty="0"/>
              </a:p>
              <a:p>
                <a:pPr marL="0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kern="100" smtClean="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lang="en-US" sz="24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N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IN" sz="24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IN" sz="2400" i="1" kern="1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kern="1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2400" b="1" i="1" kern="1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acc>
                          <m:accPr>
                            <m:chr m:val="⃖"/>
                            <m:ctrlPr>
                              <a:rPr lang="en-IN" sz="24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IN" sz="2400" i="1" kern="1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kern="1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2400" b="1" i="1" kern="10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acc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 )</m:t>
                        </m:r>
                      </m:num>
                      <m:den>
                        <m:r>
                          <a:rPr lang="en-US" sz="24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sz="24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sz="24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sz="2400" b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sz="2400" b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equation computes the final representation of each word in the safety rule by combining information from both the forward and backward passes of the GRU.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final feature vector representing the j-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word in the safety rule.</a:t>
                </a:r>
              </a:p>
              <a:p>
                <a:pPr algn="just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hidden state of the GRU at time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the forward pass (left-to-right).</a:t>
                </a:r>
              </a:p>
              <a:p>
                <a:pPr algn="just"/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hidden state of the GRU at time j for the backward pass (right-to-left).</a:t>
                </a:r>
              </a:p>
              <a:p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447800"/>
                <a:ext cx="8458200" cy="4876800"/>
              </a:xfrm>
              <a:blipFill>
                <a:blip r:embed="rId2"/>
                <a:stretch>
                  <a:fillRect l="-1154" t="-875" r="-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98610-65C0-FF65-3C12-01DFD7D5DE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409364910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6A40B-1406-E38F-1745-C51DC4D2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ROLE IN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E0242-F4BB-9F1E-3B4E-4D51BED69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output of the Bidirectional GRU is combined with image features extracted by the backbone network.</a:t>
            </a:r>
          </a:p>
          <a:p>
            <a:r>
              <a:rPr lang="en-US" sz="2400" dirty="0"/>
              <a:t>This fusion occurs in the stacked cross-attention mechanism, where regions of the image are matched with relevant parts of the safety rule.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AFD8F-CCF5-7EFF-BCC2-C040A1879F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2175361968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438C-0E4F-307A-BE02-5C368A3CE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28600"/>
            <a:ext cx="7772400" cy="1143000"/>
          </a:xfrm>
        </p:spPr>
        <p:txBody>
          <a:bodyPr/>
          <a:lstStyle/>
          <a:p>
            <a:r>
              <a:rPr lang="en-US" altLang="en-US" sz="3600" dirty="0">
                <a:latin typeface="Arial" panose="020B0604020202020204" pitchFamily="34" charset="0"/>
              </a:rPr>
              <a:t>WORKING( CONTD…)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447800"/>
                <a:ext cx="8458200" cy="4648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/>
                  <a:t>Cosine Similarity (Image-Safety Rule Matching):</a:t>
                </a:r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I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I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equation calculates the similarity between the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i-th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region in the image and the j-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word in the safety rule.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000" b="1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IN" sz="20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kumimoji="0" lang="en-IN" sz="20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IN" sz="2000" b="1" kern="100" dirty="0"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cosine similarity score between image region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word j.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N" sz="2000" b="1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r>
                  <a:rPr lang="en-IN" sz="2000" b="1" kern="100" dirty="0"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transpose of the image feature vector for region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word feature vector for word j.</a:t>
                </a:r>
              </a:p>
              <a:p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447800"/>
                <a:ext cx="8458200" cy="4648200"/>
              </a:xfrm>
              <a:blipFill>
                <a:blip r:embed="rId2"/>
                <a:stretch>
                  <a:fillRect l="-1154" t="-919" r="-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98610-65C0-FF65-3C12-01DFD7D5DE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3870530860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B64C263C-F43B-53BB-3DEF-61FB993C8C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sz="3600" dirty="0">
                <a:latin typeface="Arial" panose="020B0604020202020204" pitchFamily="34" charset="0"/>
              </a:rPr>
              <a:t>AIM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356B87D0-C5C7-0E58-4586-83BCFB8C1E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458200" cy="4114800"/>
          </a:xfrm>
        </p:spPr>
        <p:txBody>
          <a:bodyPr/>
          <a:lstStyle/>
          <a:p>
            <a:pPr algn="just"/>
            <a:r>
              <a:rPr lang="en-US" altLang="en-US" sz="2400" dirty="0">
                <a:latin typeface="Arial" panose="020B0604020202020204" pitchFamily="34" charset="0"/>
              </a:rPr>
              <a:t>To develop a construction site anomaly detection system.</a:t>
            </a:r>
          </a:p>
          <a:p>
            <a:pPr algn="just"/>
            <a:r>
              <a:rPr lang="en-US" altLang="en-US" sz="2400" dirty="0">
                <a:latin typeface="Arial" panose="020B0604020202020204" pitchFamily="34" charset="0"/>
              </a:rPr>
              <a:t> To find all the anomaly behavior (Crowding over pit, working on top of the building with out safety gadgets etc..)</a:t>
            </a:r>
          </a:p>
          <a:p>
            <a:pPr algn="just">
              <a:buFontTx/>
              <a:buNone/>
            </a:pPr>
            <a:endParaRPr lang="en-US" altLang="en-US" sz="2800" dirty="0">
              <a:latin typeface="Arial" panose="020B0604020202020204" pitchFamily="34" charset="0"/>
            </a:endParaRPr>
          </a:p>
        </p:txBody>
      </p:sp>
      <p:sp>
        <p:nvSpPr>
          <p:cNvPr id="19460" name="Footer Placeholder 3">
            <a:extLst>
              <a:ext uri="{FF2B5EF4-FFF2-40B4-BE49-F238E27FC236}">
                <a16:creationId xmlns:a16="http://schemas.microsoft.com/office/drawing/2014/main" id="{A85194ED-0A39-09CB-0D3C-C6B428CC8C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FF"/>
                </a:solidFill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438C-0E4F-307A-BE02-5C368A3CE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1000"/>
            <a:ext cx="7772400" cy="1143000"/>
          </a:xfrm>
        </p:spPr>
        <p:txBody>
          <a:bodyPr/>
          <a:lstStyle/>
          <a:p>
            <a:r>
              <a:rPr lang="en-US" altLang="en-US" sz="3600" dirty="0">
                <a:latin typeface="Arial" panose="020B0604020202020204" pitchFamily="34" charset="0"/>
              </a:rPr>
              <a:t>WORKING( CONTD…)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05000"/>
                <a:ext cx="8458200" cy="4191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/>
                  <a:t>Stacked Cross Attention Weight (Attention Mechanism):</a:t>
                </a:r>
              </a:p>
              <a:p>
                <a:pPr marL="0" indent="0">
                  <a:buNone/>
                </a:pPr>
                <a:endParaRPr lang="en-US" sz="1800" b="1" i="1" kern="1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sz="21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IN" sz="21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2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bar>
                            <m:barPr>
                              <m:pos m:val="top"/>
                              <m:ctrlPr>
                                <a:rPr lang="en-IN" sz="2100" b="1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IN" sz="2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IN" sz="2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100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2100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100" b="1" i="1"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</m:e>
                          </m:bar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IN" sz="21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p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sz="2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1" i="1"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sz="21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nary>
                          <m:bar>
                            <m:barPr>
                              <m:pos m:val="top"/>
                              <m:ctrlPr>
                                <a:rPr lang="en-IN" sz="2100" b="1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IN" sz="2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IN" sz="2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100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2100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100" b="1" i="1"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</m:e>
                          </m:bar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2100" dirty="0"/>
              </a:p>
              <a:p>
                <a:pPr marL="0" indent="0">
                  <a:buNone/>
                </a:pP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equation calculates the attention weight for each image region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respect to each word j in the safety rule.</a:t>
                </a:r>
                <a:endParaRPr lang="en-I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IN" sz="18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I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attention weight for the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i-th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image region and the j-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word.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IN" sz="18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 scaling factor that controls the sharpness of the attention.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IN" sz="18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IN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similarity score between image region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word j.</a:t>
                </a:r>
              </a:p>
              <a:p>
                <a:pPr algn="just"/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05000"/>
                <a:ext cx="8458200" cy="4191000"/>
              </a:xfrm>
              <a:blipFill>
                <a:blip r:embed="rId2"/>
                <a:stretch>
                  <a:fillRect l="-1154" t="-1019" r="-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98610-65C0-FF65-3C12-01DFD7D5DE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2162933817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438C-0E4F-307A-BE02-5C368A3C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latin typeface="Arial" panose="020B0604020202020204" pitchFamily="34" charset="0"/>
              </a:rPr>
              <a:t>WORKING( CONTD…)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458200" cy="4114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Weighted Sum of Safety Rule Vectors (Attention Output):</a:t>
                </a:r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IN" sz="24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24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  <m:sub>
                          <m:r>
                            <a:rPr lang="en-US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lang="en-US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IN" sz="24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𝒊𝒋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4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2400" b="1" dirty="0"/>
              </a:p>
              <a:p>
                <a:pPr marL="0" indent="0">
                  <a:buNone/>
                </a:pPr>
                <a:endParaRPr lang="en-IN" sz="1800" b="1" dirty="0"/>
              </a:p>
              <a:p>
                <a:pPr marL="0" indent="0" algn="just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equation produces a weighted sum of the word vectors for the safety rule, focusing on the most relevant words for each image region.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IN" sz="18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IN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sup>
                        </m:sSup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I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attended safety rule vector for the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i-th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image region.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IN" sz="18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attention weight for region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word j.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IN" sz="18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I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feature vector for word j.</a:t>
                </a:r>
              </a:p>
              <a:p>
                <a:pPr algn="just"/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458200" cy="4114800"/>
              </a:xfrm>
              <a:blipFill>
                <a:blip r:embed="rId2"/>
                <a:stretch>
                  <a:fillRect l="-1154" t="-1185" r="-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98610-65C0-FF65-3C12-01DFD7D5DE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3076434884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438C-0E4F-307A-BE02-5C368A3CE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04800"/>
            <a:ext cx="7772400" cy="1143000"/>
          </a:xfrm>
        </p:spPr>
        <p:txBody>
          <a:bodyPr/>
          <a:lstStyle/>
          <a:p>
            <a:r>
              <a:rPr lang="en-US" altLang="en-US" sz="3600" dirty="0">
                <a:latin typeface="Arial" panose="020B0604020202020204" pitchFamily="34" charset="0"/>
              </a:rPr>
              <a:t>WORKING( CONTD…)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458200" cy="4114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Cosine Similarity between Image and Safety Rule:</a:t>
                </a:r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, </m:t>
                          </m:r>
                          <m:sSup>
                            <m:sSupPr>
                              <m:ctrlPr>
                                <a:rPr lang="en-I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I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I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IN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endParaRPr lang="en-IN" sz="1800" b="1" dirty="0"/>
              </a:p>
              <a:p>
                <a:pPr marL="0" indent="0" algn="just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equation calculates the similarity between the image region feature vector V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i​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the attended safety rule vector </a:t>
                </a:r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aₜⁱ .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𝑹</m:t>
                    </m:r>
                    <m:d>
                      <m:dPr>
                        <m:ctrlPr>
                          <a:rPr lang="en-IN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, </m:t>
                        </m:r>
                        <m:sSup>
                          <m:sSupPr>
                            <m:ctrlPr>
                              <a:rPr lang="en-IN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N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cosine similarity between the image region V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the attended safety rule vector </a:t>
                </a:r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aₜⁱ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algn="just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measures how well the region of the image corresponds to the most important parts of the safety rule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I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IN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458200" cy="4114800"/>
              </a:xfrm>
              <a:blipFill>
                <a:blip r:embed="rId2"/>
                <a:stretch>
                  <a:fillRect l="-1154" t="-1185" r="-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98610-65C0-FF65-3C12-01DFD7D5DE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2851764208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438C-0E4F-307A-BE02-5C368A3CE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52400"/>
            <a:ext cx="7772400" cy="1143000"/>
          </a:xfrm>
        </p:spPr>
        <p:txBody>
          <a:bodyPr/>
          <a:lstStyle/>
          <a:p>
            <a:r>
              <a:rPr lang="en-US" altLang="en-US" sz="3600" dirty="0">
                <a:latin typeface="Arial" panose="020B0604020202020204" pitchFamily="34" charset="0"/>
              </a:rPr>
              <a:t>WORKING( CONTD…)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1295400"/>
                <a:ext cx="8382000" cy="4876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 Matching Score (Pooling Function)</a:t>
                </a:r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𝑳𝑺𝑬</m:t>
                          </m:r>
                        </m:sub>
                      </m:sSub>
                      <m:d>
                        <m:d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IN" sz="24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p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, </m:t>
                          </m:r>
                          <m:sSup>
                            <m:sSupPr>
                              <m:ctrlPr>
                                <a:rPr lang="en-I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b="1" dirty="0"/>
              </a:p>
              <a:p>
                <a:pPr marL="0" indent="0">
                  <a:buNone/>
                </a:pPr>
                <a:endParaRPr lang="en-IN" sz="1800" b="1" dirty="0"/>
              </a:p>
              <a:p>
                <a:pPr marL="0" indent="0" algn="just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equation computes the final similarity score between the entire image 𝐼 and the safety rule 𝑇 using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LogSumExp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pooling.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IN" sz="18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IN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e>
                          <m:sup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𝑳𝑺𝑬</m:t>
                        </m:r>
                      </m:sub>
                    </m:sSub>
                    <m:d>
                      <m:dPr>
                        <m:ctrlPr>
                          <a:rPr lang="en-IN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𝑰</m:t>
                        </m:r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final similarity score between image I and safety rule T.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IN" sz="18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 scaling factor that controls the sensitivity of the pooling function.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𝑹</m:t>
                    </m:r>
                    <m:d>
                      <m:dPr>
                        <m:ctrlPr>
                          <a:rPr lang="en-IN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, </m:t>
                        </m:r>
                        <m:sSup>
                          <m:sSupPr>
                            <m:ctrlPr>
                              <a:rPr lang="en-IN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N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cosine similarity between image region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the attended safety rule vector.</a:t>
                </a:r>
              </a:p>
              <a:p>
                <a:pPr marL="0" indent="0">
                  <a:buNone/>
                </a:pPr>
                <a:endParaRPr lang="en-IN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295400"/>
                <a:ext cx="8382000" cy="4876800"/>
              </a:xfrm>
              <a:blipFill>
                <a:blip r:embed="rId2"/>
                <a:stretch>
                  <a:fillRect l="-1091" t="-1000" r="-7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98610-65C0-FF65-3C12-01DFD7D5DE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1992091684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DC58-DE4C-0183-5CC1-AB044C70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ROLE IN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3EB646-B6E6-1561-CA92-CD8F89196C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458200" cy="4114800"/>
              </a:xfrm>
            </p:spPr>
            <p:txBody>
              <a:bodyPr/>
              <a:lstStyle/>
              <a:p>
                <a:r>
                  <a:rPr lang="en-IN" sz="2400" b="1" dirty="0"/>
                  <a:t>Input</a:t>
                </a:r>
                <a:r>
                  <a:rPr lang="en-IN" sz="2400" dirty="0"/>
                  <a:t>:</a:t>
                </a: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	</a:t>
                </a:r>
                <a:r>
                  <a:rPr kumimoji="0" lang="en-US" altLang="en-US" sz="2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1. Image features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0" lang="en-US" altLang="en-US" sz="2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) from Faster R-CNN.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tabLst/>
                </a:pPr>
                <a:r>
                  <a:rPr kumimoji="0" lang="en-US" altLang="en-US" sz="2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	2. Text features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kumimoji="0" lang="en-US" altLang="en-US" sz="2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) from</a:t>
                </a:r>
                <a:r>
                  <a:rPr kumimoji="0" lang="en-US" altLang="en-US" sz="22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Bidirectional GRU.</a:t>
                </a:r>
              </a:p>
              <a:p>
                <a:pPr>
                  <a:spcBef>
                    <a:spcPct val="0"/>
                  </a:spcBef>
                </a:pPr>
                <a:r>
                  <a:rPr kumimoji="0" lang="en-US" altLang="en-US" sz="2400" b="1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Processing:</a:t>
                </a:r>
              </a:p>
              <a:p>
                <a:pPr marL="0" indent="0" algn="just">
                  <a:spcBef>
                    <a:spcPct val="0"/>
                  </a:spcBef>
                  <a:buNone/>
                </a:pPr>
                <a:r>
                  <a:rPr lang="en-US" altLang="en-US" sz="2400" b="1" dirty="0">
                    <a:latin typeface="Arial" panose="020B0604020202020204" pitchFamily="34" charset="0"/>
                  </a:rPr>
                  <a:t>	</a:t>
                </a:r>
                <a:r>
                  <a:rPr lang="en-US" altLang="en-US" sz="2200" dirty="0">
                    <a:latin typeface="Arial" panose="020B0604020202020204" pitchFamily="34" charset="0"/>
                  </a:rPr>
                  <a:t>1. </a:t>
                </a:r>
                <a:r>
                  <a:rPr lang="en-US" sz="2200" dirty="0"/>
                  <a:t>The cross-attention mechanism aligns textual descriptions with specific regions in the image.</a:t>
                </a:r>
              </a:p>
              <a:p>
                <a:pPr marL="0" indent="0" algn="just">
                  <a:spcBef>
                    <a:spcPct val="0"/>
                  </a:spcBef>
                  <a:buNone/>
                </a:pPr>
                <a:r>
                  <a:rPr kumimoji="0" lang="en-US" altLang="en-US" sz="220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	2. Attention weights emphasize the most relevant parts of the text for each image region.</a:t>
                </a:r>
              </a:p>
              <a:p>
                <a:pPr algn="just">
                  <a:spcBef>
                    <a:spcPct val="0"/>
                  </a:spcBef>
                </a:pPr>
                <a:r>
                  <a:rPr lang="en-US" altLang="en-US" sz="2400" b="1" dirty="0">
                    <a:latin typeface="Arial" panose="020B0604020202020204" pitchFamily="34" charset="0"/>
                  </a:rPr>
                  <a:t>Output:</a:t>
                </a:r>
              </a:p>
              <a:p>
                <a:pPr marL="0" indent="0" algn="just">
                  <a:spcBef>
                    <a:spcPct val="0"/>
                  </a:spcBef>
                  <a:buNone/>
                </a:pPr>
                <a:r>
                  <a:rPr lang="en-US" altLang="en-US" sz="2200" dirty="0">
                    <a:latin typeface="Arial" panose="020B0604020202020204" pitchFamily="34" charset="0"/>
                  </a:rPr>
                  <a:t>	A similarity score </a:t>
                </a:r>
                <a14:m>
                  <m:oMath xmlns:m="http://schemas.openxmlformats.org/officeDocument/2006/math">
                    <m:r>
                      <a:rPr lang="en-IN" sz="2000" b="1" i="1" smtClean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en-I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200" dirty="0">
                    <a:latin typeface="Arial" panose="020B0604020202020204" pitchFamily="34" charset="0"/>
                  </a:rPr>
                  <a:t>indicating how well the image aligns with the safety rule.</a:t>
                </a:r>
              </a:p>
              <a:p>
                <a:pPr marL="0" indent="0" algn="just">
                  <a:spcBef>
                    <a:spcPct val="0"/>
                  </a:spcBef>
                  <a:buNone/>
                </a:pPr>
                <a:endParaRPr kumimoji="0" lang="en-US" altLang="en-US" sz="220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tabLst/>
                </a:pPr>
                <a:endParaRPr lang="en-IN" sz="2400" dirty="0"/>
              </a:p>
              <a:p>
                <a:pPr marL="0" indent="0">
                  <a:buNone/>
                </a:pPr>
                <a:endParaRPr lang="en-I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3EB646-B6E6-1561-CA92-CD8F89196C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458200" cy="4114800"/>
              </a:xfrm>
              <a:blipFill>
                <a:blip r:embed="rId2"/>
                <a:stretch>
                  <a:fillRect l="-1009" t="-1037" r="-8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2E2C8-7B23-5423-824B-5D5250A569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1281832352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0391-2232-E3CE-62C3-EFFCE5E2F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5B8C2-380A-C532-9112-064A1E3C9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458200" cy="4114800"/>
          </a:xfrm>
        </p:spPr>
        <p:txBody>
          <a:bodyPr/>
          <a:lstStyle/>
          <a:p>
            <a:pPr algn="just"/>
            <a:r>
              <a:rPr lang="en-US" sz="2400" b="1" dirty="0"/>
              <a:t>Matching Unsafe Behaviors:</a:t>
            </a:r>
          </a:p>
          <a:p>
            <a:pPr marL="0" indent="0" algn="just">
              <a:buNone/>
            </a:pPr>
            <a:r>
              <a:rPr lang="en-US" sz="2200" dirty="0"/>
              <a:t>	The similarity score 𝑺(𝑰,𝑻) determines how well the image features (detected unsafe behavior) match the textual safety rule.</a:t>
            </a:r>
          </a:p>
          <a:p>
            <a:pPr marL="0" indent="0" algn="just">
              <a:buNone/>
            </a:pPr>
            <a:endParaRPr lang="en-US" sz="2200" dirty="0"/>
          </a:p>
          <a:p>
            <a:pPr marL="0" indent="0" algn="just">
              <a:buNone/>
            </a:pPr>
            <a:r>
              <a:rPr lang="en-US" sz="2400" b="1" dirty="0"/>
              <a:t>Training Objective:</a:t>
            </a:r>
          </a:p>
          <a:p>
            <a:pPr marL="0" indent="0" algn="just">
              <a:buNone/>
            </a:pPr>
            <a:r>
              <a:rPr lang="en-US" sz="2000" dirty="0"/>
              <a:t>	</a:t>
            </a:r>
            <a:r>
              <a:rPr lang="en-US" sz="2200" dirty="0"/>
              <a:t>The similarity score is optimized using loss functions (e.g., triplet loss) to improve the alignment between images and rules.</a:t>
            </a:r>
            <a:endParaRPr lang="en-IN" sz="2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D77D7-AD7D-013D-AD27-77E42ABB1E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1848795774"/>
      </p:ext>
    </p:extLst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438C-0E4F-307A-BE02-5C368A3C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latin typeface="Arial" panose="020B0604020202020204" pitchFamily="34" charset="0"/>
              </a:rPr>
              <a:t>WORKING( CONTD…)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458200" cy="4267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sz="2400" b="1" dirty="0"/>
                  <a:t>Triplet Loss</a:t>
                </a:r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𝒏𝒆𝒈𝒂𝒕𝒊𝒗𝒆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en-I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𝒑𝒐𝒔𝒊𝒕𝒊𝒗𝒆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b="1" dirty="0"/>
              </a:p>
              <a:p>
                <a:pPr marL="0" indent="0">
                  <a:buNone/>
                </a:pPr>
                <a:endParaRPr lang="en-IN" sz="1800" b="1" dirty="0"/>
              </a:p>
              <a:p>
                <a:pPr marL="0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equation minimizes the distance between a positive image-rule pair and maximizes the distance for a negative pair.</a:t>
                </a:r>
              </a:p>
              <a:p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 margin parameter.</a:t>
                </a:r>
              </a:p>
              <a:p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𝑺</m:t>
                    </m:r>
                    <m:d>
                      <m:dPr>
                        <m:ctrlPr>
                          <a:rPr lang="en-IN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𝑰</m:t>
                        </m:r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𝒏𝒆𝒈𝒂𝒕𝒊𝒗𝒆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similarity score between the image and an incorrect (negative) safety rule.</a:t>
                </a:r>
              </a:p>
              <a:p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𝑺</m:t>
                    </m:r>
                    <m:d>
                      <m:dPr>
                        <m:ctrlPr>
                          <a:rPr lang="en-IN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𝑰</m:t>
                        </m:r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𝒑𝒐𝒔𝒊𝒕𝒊𝒗𝒆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similarity score between the image and the correct (positive) safety rule.</a:t>
                </a:r>
                <a:endParaRPr lang="en-I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IN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B896-46CE-C6C7-574E-AC67F5372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458200" cy="4267200"/>
              </a:xfrm>
              <a:blipFill>
                <a:blip r:embed="rId2"/>
                <a:stretch>
                  <a:fillRect l="-1154" t="-1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98610-65C0-FF65-3C12-01DFD7D5DE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2211092008"/>
      </p:ext>
    </p:extLst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91F98-7A4D-C787-1DA5-B4FD85B74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33400"/>
            <a:ext cx="8382000" cy="1143000"/>
          </a:xfrm>
        </p:spPr>
        <p:txBody>
          <a:bodyPr/>
          <a:lstStyle/>
          <a:p>
            <a:r>
              <a:rPr lang="en-US" sz="3600" dirty="0"/>
              <a:t>YOLO - Efficient Small-target and Context Attention (ESCA)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17391-A041-CBFE-31B1-F2F438F54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400"/>
            <a:ext cx="8458200" cy="4038600"/>
          </a:xfrm>
        </p:spPr>
        <p:txBody>
          <a:bodyPr/>
          <a:lstStyle/>
          <a:p>
            <a:pPr algn="just"/>
            <a:r>
              <a:rPr lang="en-US" sz="2000" dirty="0"/>
              <a:t>It is an improved version of the YOLOv5 model, designed to detect </a:t>
            </a:r>
            <a:r>
              <a:rPr lang="en-US" sz="2000" b="1" dirty="0"/>
              <a:t>safety helmet-wearing behavior</a:t>
            </a:r>
            <a:r>
              <a:rPr lang="en-US" sz="2000" dirty="0"/>
              <a:t>.</a:t>
            </a:r>
          </a:p>
          <a:p>
            <a:pPr algn="just"/>
            <a:endParaRPr lang="en-US" sz="2000" dirty="0"/>
          </a:p>
          <a:p>
            <a:pPr marL="0" indent="0" algn="just">
              <a:buNone/>
            </a:pPr>
            <a:r>
              <a:rPr lang="en-IN" sz="2000" dirty="0"/>
              <a:t>The enhancements include: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dirty="0"/>
              <a:t>EIOU-loss</a:t>
            </a:r>
            <a:r>
              <a:rPr lang="en-IN" sz="2000" dirty="0"/>
              <a:t> for better bounding box prediction.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dirty="0"/>
              <a:t>Soft-NMS</a:t>
            </a:r>
            <a:r>
              <a:rPr lang="en-IN" sz="2000" dirty="0"/>
              <a:t> for improved handling of overlapping objects.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dirty="0"/>
              <a:t>CBAM</a:t>
            </a:r>
            <a:r>
              <a:rPr lang="en-IN" sz="2000" dirty="0"/>
              <a:t> (Convolutional Block Attention Module) for better focus on important regions, especially small targets like helmet straps.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1" dirty="0"/>
              <a:t>ADL</a:t>
            </a:r>
            <a:r>
              <a:rPr lang="en-IN" sz="2000" dirty="0"/>
              <a:t> (small-target detection layer) for better performance on small, distant, or occluded object</a:t>
            </a:r>
          </a:p>
          <a:p>
            <a:pPr algn="just"/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6E020-2036-01DC-B9A1-F566B000DC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3520183706"/>
      </p:ext>
    </p:extLst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2929E-125B-9B1E-F603-D4A862F7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70114"/>
            <a:ext cx="7772400" cy="1143000"/>
          </a:xfrm>
        </p:spPr>
        <p:txBody>
          <a:bodyPr/>
          <a:lstStyle/>
          <a:p>
            <a:r>
              <a:rPr lang="en-US" sz="3600" dirty="0"/>
              <a:t>EIOU LOSS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47CC16-EDAF-A6D4-13A6-30CED93C9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589314"/>
                <a:ext cx="8458200" cy="4582886"/>
              </a:xfrm>
            </p:spPr>
            <p:txBody>
              <a:bodyPr/>
              <a:lstStyle/>
              <a:p>
                <a:pPr algn="just"/>
                <a:r>
                  <a:rPr lang="en-US" sz="2000" dirty="0"/>
                  <a:t>EIOU loss is an enhanced version of IOU and CIOU loss functions, addressing their limitations by explicitly incorporating width and height differences for better bounding box regression.</a:t>
                </a:r>
              </a:p>
              <a:p>
                <a:pPr marL="0" indent="0" algn="just">
                  <a:buNone/>
                </a:pPr>
                <a:endParaRPr lang="en-US" sz="1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𝑪𝑰𝑶𝑼</m:t>
                          </m:r>
                        </m:sub>
                      </m:sSub>
                      <m:r>
                        <a:rPr lang="en-US" sz="2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2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𝑰𝑶𝑼</m:t>
                      </m:r>
                      <m:r>
                        <a:rPr lang="en-US" sz="2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0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sz="2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  <m:r>
                                <a:rPr lang="en-US" sz="2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IN" sz="20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0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𝒈𝒕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IN" sz="2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20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r>
                        <a:rPr lang="en-US" sz="2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sz="20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𝒗</m:t>
                      </m:r>
                    </m:oMath>
                  </m:oMathPara>
                </a14:m>
                <a:endParaRPr lang="en-IN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en-IN" sz="18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IN" sz="2000" kern="100" dirty="0"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IOU (Intersection over Union):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IN" sz="2000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𝑰𝑶𝑼</m:t>
                      </m:r>
                      <m:r>
                        <a:rPr lang="en-US" sz="1800" b="1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IN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⋂</m:t>
                              </m:r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IN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⋃</m:t>
                              </m:r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𝑩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en-IN" sz="1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en-US" sz="2000" kern="100" dirty="0">
                    <a:effectLst/>
                    <a:latin typeface="Arial" panose="020B06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Measures the overlap between the predicted bounding box A and ground truth B</a:t>
                </a:r>
                <a:endParaRPr lang="en-IN" sz="2000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endPara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en-IN" sz="2000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47CC16-EDAF-A6D4-13A6-30CED93C9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589314"/>
                <a:ext cx="8458200" cy="4582886"/>
              </a:xfrm>
              <a:blipFill>
                <a:blip r:embed="rId2"/>
                <a:stretch>
                  <a:fillRect l="-793" t="-665" r="-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4EEF6-DF73-1F30-B472-D46AB0A2A8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1875313732"/>
      </p:ext>
    </p:extLst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401A-D127-5541-86FD-B6368B5E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Contd</a:t>
            </a:r>
            <a:r>
              <a:rPr lang="en-US" sz="3600" dirty="0"/>
              <a:t>…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1FA1F-8059-A5D3-2FDE-EB251CBECA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524000"/>
                <a:ext cx="8458200" cy="4572000"/>
              </a:xfrm>
            </p:spPr>
            <p:txBody>
              <a:bodyPr/>
              <a:lstStyle/>
              <a:p>
                <a:pPr marL="0" indent="0" algn="just">
                  <a:buNone/>
                </a:pPr>
                <a:endParaRPr lang="en-IN" sz="2000" b="1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0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IN" sz="2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𝒈𝒕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IN" sz="2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000" b="1" dirty="0"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en-IN" sz="1800" dirty="0"/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n-IN" sz="18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p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IN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𝒈𝒕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/>
                  <a:t> </a:t>
                </a:r>
                <a:r>
                  <a:rPr lang="en-US" sz="2000" dirty="0"/>
                  <a:t>Euclidean distance between the centers of the predicted box 𝑏 and the ground truth box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𝒈𝒕</m:t>
                        </m:r>
                      </m:sup>
                    </m:sSup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r>
                  <a:rPr lang="en-IN" dirty="0"/>
                  <a:t> </a:t>
                </a:r>
                <a:r>
                  <a:rPr lang="en-US" sz="2000" dirty="0"/>
                  <a:t>Diagonal length of the smallest enclosing box covering both A and B.</a:t>
                </a:r>
              </a:p>
              <a:p>
                <a:pPr algn="just"/>
                <a:r>
                  <a:rPr lang="en-US" sz="2000" dirty="0"/>
                  <a:t>Penalizes the prediction when the bounding box is far from the ground truth.</a:t>
                </a:r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1FA1F-8059-A5D3-2FDE-EB251CBECA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524000"/>
                <a:ext cx="8458200" cy="4572000"/>
              </a:xfrm>
              <a:blipFill>
                <a:blip r:embed="rId2"/>
                <a:stretch>
                  <a:fillRect l="-649" r="-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A9D97-AC33-3130-8E8F-7904A16A0C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1434045985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9973FF2C-839D-B936-23FB-7ED0640AFC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latin typeface="Arial" panose="020B0604020202020204" pitchFamily="34" charset="0"/>
              </a:rPr>
              <a:t>OBJECTIVE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CCAEDE0E-CD50-CABF-4471-00048B0EB5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458200" cy="4114800"/>
          </a:xfrm>
        </p:spPr>
        <p:txBody>
          <a:bodyPr/>
          <a:lstStyle/>
          <a:p>
            <a:pPr marL="273050" indent="-273050" algn="just" eaLnBrk="1" hangingPunct="1">
              <a:buFont typeface="Wingdings 2" panose="05020102010507070707" pitchFamily="18" charset="2"/>
              <a:buChar char=""/>
            </a:pPr>
            <a:r>
              <a:rPr lang="en-US" altLang="en-US" sz="2400" dirty="0">
                <a:latin typeface="Arial" panose="020B0604020202020204" pitchFamily="34" charset="0"/>
              </a:rPr>
              <a:t>To </a:t>
            </a:r>
            <a:r>
              <a:rPr lang="en-US" altLang="en-US" sz="2400" b="1" dirty="0">
                <a:latin typeface="Arial" panose="020B0604020202020204" pitchFamily="34" charset="0"/>
              </a:rPr>
              <a:t>enhance detection </a:t>
            </a:r>
            <a:r>
              <a:rPr lang="en-US" altLang="en-US" sz="2400" dirty="0">
                <a:latin typeface="Arial" panose="020B0604020202020204" pitchFamily="34" charset="0"/>
              </a:rPr>
              <a:t>accuracy by integrating cross-attention between </a:t>
            </a:r>
            <a:r>
              <a:rPr lang="en-US" altLang="en-US" sz="2400" b="1" dirty="0">
                <a:latin typeface="Arial" panose="020B0604020202020204" pitchFamily="34" charset="0"/>
              </a:rPr>
              <a:t>image features </a:t>
            </a:r>
            <a:r>
              <a:rPr lang="en-US" altLang="en-US" sz="2400" dirty="0">
                <a:latin typeface="Arial" panose="020B0604020202020204" pitchFamily="34" charset="0"/>
              </a:rPr>
              <a:t>and </a:t>
            </a:r>
            <a:r>
              <a:rPr lang="en-US" altLang="en-US" sz="2400" b="1" dirty="0">
                <a:latin typeface="Arial" panose="020B0604020202020204" pitchFamily="34" charset="0"/>
              </a:rPr>
              <a:t>safety rule embeddings.</a:t>
            </a:r>
          </a:p>
          <a:p>
            <a:pPr marL="273050" indent="-273050" algn="just" eaLnBrk="1" hangingPunct="1">
              <a:buFont typeface="Wingdings 2" panose="05020102010507070707" pitchFamily="18" charset="2"/>
              <a:buChar char=""/>
            </a:pPr>
            <a:r>
              <a:rPr lang="en-US" altLang="en-US" sz="2400" dirty="0">
                <a:latin typeface="Arial" panose="020B0604020202020204" pitchFamily="34" charset="0"/>
              </a:rPr>
              <a:t>To utilize </a:t>
            </a:r>
            <a:r>
              <a:rPr lang="en-US" altLang="en-US" sz="2400" b="1" dirty="0">
                <a:latin typeface="Arial" panose="020B0604020202020204" pitchFamily="34" charset="0"/>
              </a:rPr>
              <a:t>Faster R-CNN </a:t>
            </a:r>
            <a:r>
              <a:rPr lang="en-US" altLang="en-US" sz="2400" dirty="0">
                <a:latin typeface="Arial" panose="020B0604020202020204" pitchFamily="34" charset="0"/>
              </a:rPr>
              <a:t>for extracting image features for safety monitoring.</a:t>
            </a:r>
          </a:p>
          <a:p>
            <a:pPr marL="273050" indent="-273050" algn="just" eaLnBrk="1" hangingPunct="1">
              <a:buFont typeface="Wingdings 2" panose="05020102010507070707" pitchFamily="18" charset="2"/>
              <a:buChar char=""/>
            </a:pPr>
            <a:r>
              <a:rPr lang="en-US" altLang="en-US" sz="2400" dirty="0">
                <a:latin typeface="Arial" panose="020B0604020202020204" pitchFamily="34" charset="0"/>
              </a:rPr>
              <a:t>To integrate a </a:t>
            </a:r>
            <a:r>
              <a:rPr lang="en-US" altLang="en-US" sz="2400" b="1" dirty="0">
                <a:latin typeface="Arial" panose="020B0604020202020204" pitchFamily="34" charset="0"/>
              </a:rPr>
              <a:t>GRU network </a:t>
            </a:r>
            <a:r>
              <a:rPr lang="en-US" altLang="en-US" sz="2400" dirty="0">
                <a:latin typeface="Arial" panose="020B0604020202020204" pitchFamily="34" charset="0"/>
              </a:rPr>
              <a:t>for embedding safety rules effectively</a:t>
            </a:r>
            <a:r>
              <a:rPr lang="en-US" altLang="en-US" sz="28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0484" name="Footer Placeholder 3">
            <a:extLst>
              <a:ext uri="{FF2B5EF4-FFF2-40B4-BE49-F238E27FC236}">
                <a16:creationId xmlns:a16="http://schemas.microsoft.com/office/drawing/2014/main" id="{9290BAA4-5995-CC85-AB6C-1A0DC94F17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FF"/>
                </a:solidFill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1400-3F84-4C10-2AD6-9354FD25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378279"/>
            <a:ext cx="7772400" cy="1143000"/>
          </a:xfrm>
        </p:spPr>
        <p:txBody>
          <a:bodyPr/>
          <a:lstStyle/>
          <a:p>
            <a:r>
              <a:rPr lang="en-IN" sz="3600" dirty="0" err="1"/>
              <a:t>Contd</a:t>
            </a:r>
            <a:r>
              <a:rPr lang="en-IN" sz="36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383A10-70E5-4995-5F1A-1A545AE44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76400"/>
                <a:ext cx="8458200" cy="4419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IN" dirty="0"/>
                  <a:t> </a:t>
                </a:r>
                <a:r>
                  <a:rPr lang="en-IN" sz="2000" dirty="0"/>
                  <a:t>Aspect ratio penalty.</a:t>
                </a:r>
              </a:p>
              <a:p>
                <a:endParaRPr lang="en-I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num>
                        <m:den>
                          <m:d>
                            <m:dPr>
                              <m:ctrlPr>
                                <a:rPr lang="en-IN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𝑰𝑶𝑼</m:t>
                              </m:r>
                            </m:e>
                          </m:d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endParaRPr lang="en-IN" sz="300" dirty="0"/>
              </a:p>
              <a:p>
                <a:pPr marL="0" indent="0">
                  <a:buNone/>
                </a:pPr>
                <a:endParaRPr lang="en-I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𝒗</m:t>
                      </m:r>
                      <m:r>
                        <a:rPr lang="en-US" sz="1800" b="1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num>
                        <m:den>
                          <m:sSup>
                            <m:sSupPr>
                              <m:ctrlPr>
                                <a:rPr lang="en-IN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18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𝒂𝒓𝒄</m:t>
                      </m:r>
                      <m:func>
                        <m:funcPr>
                          <m:ctrlPr>
                            <a:rPr lang="en-IN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𝐭𝐚𝐧</m:t>
                          </m:r>
                        </m:fName>
                        <m:e>
                          <m:f>
                            <m:fPr>
                              <m:ctrlPr>
                                <a:rPr lang="en-IN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18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8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𝒈𝒕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IN" sz="18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𝒉</m:t>
                                  </m:r>
                                </m:e>
                                <m:sup>
                                  <m:r>
                                    <a:rPr lang="en-US" sz="18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𝒈𝒕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−</m:t>
                          </m:r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𝒂𝒓𝒄</m:t>
                          </m:r>
                          <m:func>
                            <m:funcPr>
                              <m:ctrlPr>
                                <a:rPr lang="en-IN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𝐭𝐚𝐧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IN" sz="18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</m:num>
                                <m:den>
                                  <m:r>
                                    <a:rPr lang="en-US" sz="18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𝒉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IN" sz="18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b="1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func>
                        </m:e>
                      </m:func>
                    </m:oMath>
                  </m:oMathPara>
                </a14:m>
                <a:endPara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IN" dirty="0"/>
                  <a:t> </a:t>
                </a:r>
                <a:r>
                  <a:rPr lang="en-US" sz="2000" dirty="0"/>
                  <a:t>Measures the difference between the aspect ratios of the predicted and ground truth boxes.</a:t>
                </a:r>
              </a:p>
              <a:p>
                <a:pPr algn="just"/>
                <a:r>
                  <a:rPr lang="en-US" sz="2000" dirty="0"/>
                  <a:t>Improves alignment by ensuring similar shapes between the two boxes.</a:t>
                </a:r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383A10-70E5-4995-5F1A-1A545AE44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76400"/>
                <a:ext cx="8458200" cy="4419600"/>
              </a:xfrm>
              <a:blipFill>
                <a:blip r:embed="rId2"/>
                <a:stretch>
                  <a:fillRect l="-649" r="-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B0499-1F8B-EAD1-995B-6FAACF0982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78563176"/>
      </p:ext>
    </p:extLst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2238-9BBD-7A5B-152F-133E58E8B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2400"/>
            <a:ext cx="7772400" cy="1143000"/>
          </a:xfrm>
        </p:spPr>
        <p:txBody>
          <a:bodyPr/>
          <a:lstStyle/>
          <a:p>
            <a:r>
              <a:rPr lang="en-IN" sz="3600" dirty="0"/>
              <a:t>EIOU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209CF8-87AC-ABBB-7E75-028B1DA01F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19200"/>
                <a:ext cx="8458200" cy="5029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𝑬𝑰𝑶𝑼</m:t>
                          </m:r>
                        </m:sub>
                      </m:sSub>
                      <m:r>
                        <a:rPr lang="en-US" sz="24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𝑰𝑶𝑼</m:t>
                          </m:r>
                        </m:sub>
                      </m:sSub>
                      <m:r>
                        <a:rPr lang="en-US" sz="24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IN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𝒅𝒊𝒔</m:t>
                          </m:r>
                        </m:sub>
                      </m:sSub>
                      <m:r>
                        <a:rPr lang="en-US" sz="24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IN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𝒂𝒔𝒑</m:t>
                          </m:r>
                        </m:sub>
                      </m:sSub>
                    </m:oMath>
                  </m:oMathPara>
                </a14:m>
                <a:endPara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2000" dirty="0"/>
                  <a:t>This is a decomposition of bounding box loss into IOU, distance, and aspect components:</a:t>
                </a:r>
              </a:p>
              <a:p>
                <a:r>
                  <a:rPr lang="en-US" sz="2000" dirty="0"/>
                  <a:t>IOU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𝑰𝑶𝑼</m:t>
                          </m:r>
                        </m:sub>
                      </m:sSub>
                      <m:r>
                        <a:rPr lang="en-US" sz="18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18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𝑰𝑶𝑼</m:t>
                      </m:r>
                      <m:r>
                        <a:rPr lang="en-US" sz="18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f>
                        <m:fPr>
                          <m:ctrlPr>
                            <a:rPr lang="en-IN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IN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𝒈𝒕</m:t>
                              </m:r>
                            </m:sup>
                          </m:sSup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IN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+(</m:t>
                          </m:r>
                          <m:sSup>
                            <m:sSupPr>
                              <m:ctrlPr>
                                <a:rPr lang="en-IN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en-IN" sz="2000" dirty="0"/>
                  <a:t>Distance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𝒅𝒊𝒔</m:t>
                          </m:r>
                        </m:sub>
                      </m:sSub>
                      <m:r>
                        <a:rPr lang="en-US" sz="18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IN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𝒈𝒕</m:t>
                              </m:r>
                            </m:sup>
                          </m:sSup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IN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en-IN" sz="2000" dirty="0"/>
                  <a:t>Aspect Ratio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𝒂𝒔𝒑</m:t>
                          </m:r>
                        </m:sub>
                      </m:sSub>
                      <m:r>
                        <a:rPr lang="en-US" sz="18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𝒉</m:t>
                          </m:r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IN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𝒈𝒕</m:t>
                              </m:r>
                            </m:sup>
                          </m:sSup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IN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000" dirty="0"/>
              </a:p>
              <a:p>
                <a:endPara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209CF8-87AC-ABBB-7E75-028B1DA01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19200"/>
                <a:ext cx="8458200" cy="5029200"/>
              </a:xfrm>
              <a:blipFill>
                <a:blip r:embed="rId2"/>
                <a:stretch>
                  <a:fillRect l="-649" r="-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A0E9B-4EF8-5A49-1B30-3483F55027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1542645492"/>
      </p:ext>
    </p:extLst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71F4-1F35-86E1-490C-70833509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" charset="0"/>
                <a:ea typeface="+mj-ea"/>
                <a:cs typeface="+mj-cs"/>
              </a:rPr>
              <a:t>Soft-Non-Maximum Suppression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1B3B4E-262D-915B-FF08-B1C1A76E652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85800" y="1981200"/>
                <a:ext cx="8458200" cy="4114800"/>
              </a:xfrm>
            </p:spPr>
            <p:txBody>
              <a:bodyPr/>
              <a:lstStyle/>
              <a:p>
                <a:pPr algn="just"/>
                <a:r>
                  <a:rPr lang="en-US" sz="2000" dirty="0"/>
                  <a:t>Soft-NMS addresses the limitations of traditional NMS by applying a penalty to overlapping detection scores instead of outright discarding them.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1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800" b="1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1800" b="1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1800" b="1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N" sz="18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18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−(</m:t>
                              </m:r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𝑰𝑶𝑼</m:t>
                              </m:r>
                              <m:d>
                                <m:dPr>
                                  <m:ctrlPr>
                                    <a:rPr lang="en-IN" sz="18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𝑴</m:t>
                                  </m:r>
                                  <m:r>
                                    <a:rPr lang="en-US" sz="18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IN" sz="1800" b="1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b="1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),  &amp;</m:t>
                              </m:r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𝑰𝑶𝑼</m:t>
                              </m:r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𝑴</m:t>
                              </m:r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N" sz="18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18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)≥</m:t>
                              </m:r>
                              <m:sSub>
                                <m:sSubPr>
                                  <m:ctrlPr>
                                    <a:rPr lang="en-IN" sz="18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18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sz="18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18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IN" sz="1800" b="1" i="1" kern="100" smtClea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                                       </m:t>
                              </m:r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  &amp;</m:t>
                              </m:r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𝑰𝑶𝑼</m:t>
                              </m:r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𝑴</m:t>
                              </m:r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N" sz="18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18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18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)&lt;</m:t>
                              </m:r>
                              <m:sSub>
                                <m:sSubPr>
                                  <m:ctrlPr>
                                    <a:rPr lang="en-IN" sz="18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18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2000" dirty="0"/>
              </a:p>
              <a:p>
                <a:pPr algn="just"/>
                <a:r>
                  <a:rPr lang="en-US" sz="2000" dirty="0"/>
                  <a:t>Applies a decay based on the IOU overlap:</a:t>
                </a:r>
              </a:p>
              <a:p>
                <a:pPr marL="0" indent="0" algn="just">
                  <a:buNone/>
                </a:pPr>
                <a:r>
                  <a:rPr lang="en-US" sz="2000" dirty="0"/>
                  <a:t>	1. Highly overlapping boxes are penalized heavily.</a:t>
                </a:r>
              </a:p>
              <a:p>
                <a:pPr marL="0" indent="0" algn="just">
                  <a:buNone/>
                </a:pPr>
                <a:r>
                  <a:rPr lang="en-US" sz="2000" dirty="0"/>
                  <a:t>	2. Less overlapping boxes are penalized lightly or not at all.</a:t>
                </a:r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1B3B4E-262D-915B-FF08-B1C1A76E65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85800" y="1981200"/>
                <a:ext cx="8458200" cy="4114800"/>
              </a:xfrm>
              <a:blipFill>
                <a:blip r:embed="rId2"/>
                <a:stretch>
                  <a:fillRect l="-649" t="-593" r="-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EA049-76E5-13A1-C794-5AA87FA9DC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3438152547"/>
      </p:ext>
    </p:extLst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C6CA3-DB7E-9C62-4528-EF0F81B7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Convolutional Block Attention Module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C0662-195F-5FD6-1E50-01C4D407E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458200" cy="4114800"/>
          </a:xfrm>
        </p:spPr>
        <p:txBody>
          <a:bodyPr/>
          <a:lstStyle/>
          <a:p>
            <a:pPr algn="just"/>
            <a:r>
              <a:rPr lang="en-US" sz="2000" dirty="0"/>
              <a:t>The </a:t>
            </a:r>
            <a:r>
              <a:rPr lang="en-US" sz="2000" b="1" dirty="0"/>
              <a:t>Convolutional Block Attention Module (CBAM)</a:t>
            </a:r>
            <a:r>
              <a:rPr lang="en-US" sz="2000" dirty="0"/>
              <a:t> is a lightweight attention mechanism designed to capture both the channel and spatial dimensions.</a:t>
            </a:r>
          </a:p>
          <a:p>
            <a:pPr marL="0" indent="0" algn="just">
              <a:buNone/>
            </a:pPr>
            <a:endParaRPr lang="en-US" sz="2000" dirty="0"/>
          </a:p>
          <a:p>
            <a:pPr algn="just"/>
            <a:r>
              <a:rPr lang="en-US" sz="2000" dirty="0"/>
              <a:t>CBAM consists of two sub-modules:</a:t>
            </a:r>
          </a:p>
          <a:p>
            <a:pPr marL="0" indent="0" algn="just">
              <a:buNone/>
            </a:pPr>
            <a:r>
              <a:rPr lang="en-US" sz="2000" dirty="0"/>
              <a:t>	1.Channel Attention Module (CAM)</a:t>
            </a:r>
          </a:p>
          <a:p>
            <a:pPr marL="0" indent="0" algn="just">
              <a:buNone/>
            </a:pPr>
            <a:r>
              <a:rPr lang="en-US" sz="2000" dirty="0"/>
              <a:t>	2.Spatial Attention Module (SAM)</a:t>
            </a:r>
          </a:p>
          <a:p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3E0D64-A4F2-E83E-1195-10EB4F78A0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1724792560"/>
      </p:ext>
    </p:extLst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BC38D-A429-BC1B-2D63-5FB744F5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CBAM (</a:t>
            </a:r>
            <a:r>
              <a:rPr lang="en-US" sz="3600" dirty="0" err="1"/>
              <a:t>Contd</a:t>
            </a:r>
            <a:r>
              <a:rPr lang="en-US" sz="3600" dirty="0"/>
              <a:t>…)</a:t>
            </a:r>
            <a:endParaRPr lang="en-IN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7D8E6D-295F-8B19-370C-4614B4B7D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0200"/>
            <a:ext cx="7772400" cy="199481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52CE0-C5CC-D27A-E82C-013BAB7700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97731-6A27-6352-A53E-740717FEB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47712"/>
            <a:ext cx="7772400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13865"/>
      </p:ext>
    </p:extLst>
  </p:cSld>
  <p:clrMapOvr>
    <a:masterClrMapping/>
  </p:clrMapOvr>
  <p:transition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B8187-5BE3-8FF0-78C1-25D9D16CA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57200"/>
            <a:ext cx="7772400" cy="1143000"/>
          </a:xfrm>
        </p:spPr>
        <p:txBody>
          <a:bodyPr/>
          <a:lstStyle/>
          <a:p>
            <a:r>
              <a:rPr lang="en-IN" sz="3600" dirty="0"/>
              <a:t>Adaptive Detection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E2F05-D332-37DB-B80F-EF23EC52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/>
              <a:t>ADL plays a critical role in enhancing the detection capabilities of the model for small targets, such as helmet chin straps.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ADL is added as an extra detection layer, which allows the model to better capture fine details at lower resolutions (e.g., 160x160 feature maps).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C7207-DDF0-9E86-FAEA-247662E4DA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3547003857"/>
      </p:ext>
    </p:extLst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AC6EC-BB94-4CD9-CF52-C42CE837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YOLO V5 vs YOLO ESCA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DE93E-A984-A37C-DF6F-37EC5CC4B7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1028" name="Picture 4" descr="Uploaded image">
            <a:extLst>
              <a:ext uri="{FF2B5EF4-FFF2-40B4-BE49-F238E27FC236}">
                <a16:creationId xmlns:a16="http://schemas.microsoft.com/office/drawing/2014/main" id="{0B08C071-7568-A709-1D30-BF98D1E93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" b="5439"/>
          <a:stretch/>
        </p:blipFill>
        <p:spPr bwMode="auto">
          <a:xfrm>
            <a:off x="457200" y="1858736"/>
            <a:ext cx="4340541" cy="335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ploaded image">
            <a:extLst>
              <a:ext uri="{FF2B5EF4-FFF2-40B4-BE49-F238E27FC236}">
                <a16:creationId xmlns:a16="http://schemas.microsoft.com/office/drawing/2014/main" id="{D3D0EB2C-470C-AFFA-5939-65DC07059E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368" y="1828800"/>
            <a:ext cx="4213632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363AD0-410B-7A91-C116-83D62CF9DB23}"/>
              </a:ext>
            </a:extLst>
          </p:cNvPr>
          <p:cNvSpPr txBox="1"/>
          <p:nvPr/>
        </p:nvSpPr>
        <p:spPr>
          <a:xfrm>
            <a:off x="6172200" y="5268302"/>
            <a:ext cx="1343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YOLO-ESCA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65FA3-5EA8-1931-10A9-5F26CF95E59F}"/>
              </a:ext>
            </a:extLst>
          </p:cNvPr>
          <p:cNvSpPr txBox="1"/>
          <p:nvPr/>
        </p:nvSpPr>
        <p:spPr>
          <a:xfrm>
            <a:off x="2200468" y="5302063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YOLO-V5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5113958"/>
      </p:ext>
    </p:extLst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438C-0E4F-307A-BE02-5C368A3C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FB896-46CE-C6C7-574E-AC67F5372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b="1" dirty="0"/>
              <a:t>Data Combination</a:t>
            </a:r>
            <a:endParaRPr lang="en-US" sz="2400" b="1" dirty="0"/>
          </a:p>
          <a:p>
            <a:pPr marL="0" indent="0">
              <a:buNone/>
            </a:pP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98610-65C0-FF65-3C12-01DFD7D5DE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4FAB6-4E5B-E101-F7D8-60186FC0F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0"/>
            <a:ext cx="2152950" cy="23911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6AB672-D238-8F62-F144-710EF63A9F89}"/>
              </a:ext>
            </a:extLst>
          </p:cNvPr>
          <p:cNvSpPr txBox="1"/>
          <p:nvPr/>
        </p:nvSpPr>
        <p:spPr>
          <a:xfrm>
            <a:off x="1967013" y="5169818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DA4068-C434-7A5E-8D48-12D61DE7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555" y="2057400"/>
            <a:ext cx="4208622" cy="36067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BFE90D-B5A6-562D-EC1F-D33F43D08DF7}"/>
              </a:ext>
            </a:extLst>
          </p:cNvPr>
          <p:cNvSpPr txBox="1"/>
          <p:nvPr/>
        </p:nvSpPr>
        <p:spPr>
          <a:xfrm>
            <a:off x="4494683" y="5695440"/>
            <a:ext cx="3440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YAML file Creation for Meta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3675064"/>
      </p:ext>
    </p:extLst>
  </p:cSld>
  <p:clrMapOvr>
    <a:masterClrMapping/>
  </p:clrMapOvr>
  <p:transition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1471-CCD9-9B7B-F363-95309E05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22E3-A44F-600F-F92E-55266F156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b="1" dirty="0"/>
              <a:t>Data Combination (</a:t>
            </a:r>
            <a:r>
              <a:rPr lang="en-IN" sz="2400" b="1" dirty="0" err="1"/>
              <a:t>Contd</a:t>
            </a:r>
            <a:r>
              <a:rPr lang="en-IN" sz="2400" b="1" dirty="0"/>
              <a:t>…)</a:t>
            </a:r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636ED-8F06-548F-801C-1182D407F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7A69C-8B8E-7D03-C20E-B5285502A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51405"/>
            <a:ext cx="5791200" cy="3349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933E0-14B0-78FF-2D13-E20AA1DD2B84}"/>
              </a:ext>
            </a:extLst>
          </p:cNvPr>
          <p:cNvSpPr txBox="1"/>
          <p:nvPr/>
        </p:nvSpPr>
        <p:spPr>
          <a:xfrm>
            <a:off x="3688698" y="5831335"/>
            <a:ext cx="2071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Combining dataset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5101096"/>
      </p:ext>
    </p:extLst>
  </p:cSld>
  <p:clrMapOvr>
    <a:masterClrMapping/>
  </p:clrMapOvr>
  <p:transition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1471-CCD9-9B7B-F363-95309E05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22E3-A44F-600F-F92E-55266F15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IN" sz="2800" b="1" dirty="0"/>
              <a:t>Output of Data Combination</a:t>
            </a:r>
            <a:endParaRPr lang="en-IN" sz="3200" b="1" dirty="0"/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636ED-8F06-548F-801C-1182D407F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4BB6B-859F-1BA9-B973-E5F57E4C7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05807"/>
            <a:ext cx="6019284" cy="365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30909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8C498-6477-A5FD-4EF2-44B377203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0E32B-D506-3FA9-AB87-3891A756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914"/>
            <a:ext cx="7772400" cy="1143000"/>
          </a:xfrm>
        </p:spPr>
        <p:txBody>
          <a:bodyPr/>
          <a:lstStyle/>
          <a:p>
            <a:r>
              <a:rPr lang="en-IN" altLang="en-US" sz="3600" dirty="0">
                <a:latin typeface="Arial" panose="020B0604020202020204" pitchFamily="34" charset="0"/>
              </a:rPr>
              <a:t>LITERATURE SURVEY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F71A7-F326-F0F8-CD98-537848309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71600"/>
            <a:ext cx="83820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/>
              <a:t>Fatal accident patterns of building construction activities in China (2019)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 algn="just">
              <a:buNone/>
            </a:pPr>
            <a:r>
              <a:rPr lang="en-US" sz="2000" b="1" dirty="0"/>
              <a:t>Merits:</a:t>
            </a:r>
          </a:p>
          <a:p>
            <a:pPr algn="just"/>
            <a:r>
              <a:rPr lang="en-US" sz="2000" dirty="0"/>
              <a:t>The study identifies accident patterns and correlations that are actionable for policymaking.</a:t>
            </a:r>
          </a:p>
          <a:p>
            <a:pPr algn="just"/>
            <a:r>
              <a:rPr lang="en-US" sz="2000" dirty="0"/>
              <a:t>Provides targeted suggestions for improving workplace safety.</a:t>
            </a:r>
          </a:p>
          <a:p>
            <a:pPr marL="0" indent="0" algn="just">
              <a:buNone/>
            </a:pPr>
            <a:r>
              <a:rPr lang="en-US" sz="2000" b="1" dirty="0"/>
              <a:t>Demerits:</a:t>
            </a:r>
          </a:p>
          <a:p>
            <a:pPr algn="just"/>
            <a:r>
              <a:rPr lang="en-US" sz="2000" dirty="0"/>
              <a:t>Only fatal accidents are analyzed, excluding non-fatal but severe incidents.</a:t>
            </a:r>
          </a:p>
          <a:p>
            <a:pPr algn="just"/>
            <a:r>
              <a:rPr lang="en-US" sz="2000" dirty="0"/>
              <a:t>Issues like underreporting or misclassification might impact data reliability.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51315-8963-1EBA-A81C-03DDA3B310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1809612847"/>
      </p:ext>
    </p:extLst>
  </p:cSld>
  <p:clrMapOvr>
    <a:masterClrMapping/>
  </p:clrMapOvr>
  <p:transition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1471-CCD9-9B7B-F363-95309E05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22E3-A44F-600F-F92E-55266F156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800" b="1" dirty="0"/>
              <a:t>Output of Data Combination</a:t>
            </a:r>
            <a:endParaRPr lang="en-IN" sz="3200" b="1" dirty="0"/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636ED-8F06-548F-801C-1182D407F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57688-F3D8-E679-EBDC-AF2DCC06D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438400"/>
            <a:ext cx="5904348" cy="337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21236"/>
      </p:ext>
    </p:extLst>
  </p:cSld>
  <p:clrMapOvr>
    <a:masterClrMapping/>
  </p:clrMapOvr>
  <p:transition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1471-CCD9-9B7B-F363-95309E05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22E3-A44F-600F-F92E-55266F156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800" b="1" dirty="0"/>
              <a:t>Output of Data Combination</a:t>
            </a:r>
            <a:endParaRPr lang="en-IN" sz="3200" b="1" dirty="0"/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636ED-8F06-548F-801C-1182D407F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0342A-DCA9-D696-B1A2-B9E18DAE9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17852"/>
            <a:ext cx="6096000" cy="375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09385"/>
      </p:ext>
    </p:extLst>
  </p:cSld>
  <p:clrMapOvr>
    <a:masterClrMapping/>
  </p:clrMapOvr>
  <p:transition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1471-CCD9-9B7B-F363-95309E050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51828"/>
            <a:ext cx="7772400" cy="1143000"/>
          </a:xfrm>
        </p:spPr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22E3-A44F-600F-F92E-55266F15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43032"/>
            <a:ext cx="7772400" cy="4952968"/>
          </a:xfrm>
        </p:spPr>
        <p:txBody>
          <a:bodyPr/>
          <a:lstStyle/>
          <a:p>
            <a:pPr marL="0" indent="0">
              <a:buNone/>
            </a:pPr>
            <a:endParaRPr lang="en-IN" sz="3200" b="1" dirty="0"/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636ED-8F06-548F-801C-1182D407F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1F106-45B2-740A-326F-0A49259F9EA4}"/>
              </a:ext>
            </a:extLst>
          </p:cNvPr>
          <p:cNvSpPr txBox="1"/>
          <p:nvPr/>
        </p:nvSpPr>
        <p:spPr>
          <a:xfrm>
            <a:off x="914400" y="1289766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Custom dataset loading Class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438888-F1A6-998B-51DC-1EACE3EB7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89876"/>
            <a:ext cx="5636078" cy="455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81274"/>
      </p:ext>
    </p:extLst>
  </p:cSld>
  <p:clrMapOvr>
    <a:masterClrMapping/>
  </p:clrMapOvr>
  <p:transition>
    <p:zo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1471-CCD9-9B7B-F363-95309E050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37024"/>
            <a:ext cx="7772400" cy="1143000"/>
          </a:xfrm>
        </p:spPr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22E3-A44F-600F-F92E-55266F15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46" y="1371600"/>
            <a:ext cx="7772400" cy="4724400"/>
          </a:xfrm>
        </p:spPr>
        <p:txBody>
          <a:bodyPr/>
          <a:lstStyle/>
          <a:p>
            <a:pPr marL="0" indent="0">
              <a:buNone/>
            </a:pPr>
            <a:endParaRPr lang="en-IN" sz="3200" b="1" dirty="0"/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636ED-8F06-548F-801C-1182D407F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1F106-45B2-740A-326F-0A49259F9EA4}"/>
              </a:ext>
            </a:extLst>
          </p:cNvPr>
          <p:cNvSpPr txBox="1"/>
          <p:nvPr/>
        </p:nvSpPr>
        <p:spPr>
          <a:xfrm>
            <a:off x="810456" y="1541936"/>
            <a:ext cx="5317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Back bone network implementation</a:t>
            </a:r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DD33E6-570A-7506-684D-738B21E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242" y="2056836"/>
            <a:ext cx="5068007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80922"/>
      </p:ext>
    </p:extLst>
  </p:cSld>
  <p:clrMapOvr>
    <a:masterClrMapping/>
  </p:clrMapOvr>
  <p:transition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1471-CCD9-9B7B-F363-95309E05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22E3-A44F-600F-F92E-55266F15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46" y="19812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Combined Model (Text and Image Features):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636ED-8F06-548F-801C-1182D407F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5A1DA-4184-8015-37A9-AFF9C1ADB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81" y="2439888"/>
            <a:ext cx="6500815" cy="365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74633"/>
      </p:ext>
    </p:extLst>
  </p:cSld>
  <p:clrMapOvr>
    <a:masterClrMapping/>
  </p:clrMapOvr>
  <p:transition>
    <p:zo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1471-CCD9-9B7B-F363-95309E05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22E3-A44F-600F-F92E-55266F15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46" y="19812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IN" sz="2000" b="1" dirty="0"/>
              <a:t>Text Embedding</a:t>
            </a:r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636ED-8F06-548F-801C-1182D407F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4D429-D4EA-1CCA-8124-2A285EFEA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61" y="2590800"/>
            <a:ext cx="8318046" cy="32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48135"/>
      </p:ext>
    </p:extLst>
  </p:cSld>
  <p:clrMapOvr>
    <a:masterClrMapping/>
  </p:clrMapOvr>
  <p:transition>
    <p:zo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1471-CCD9-9B7B-F363-95309E05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22E3-A44F-600F-F92E-55266F15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46" y="19812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IN" sz="2000" b="1" dirty="0"/>
              <a:t>Triplet Loss</a:t>
            </a:r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636ED-8F06-548F-801C-1182D407F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C897A-81A7-CA22-1EB7-6A027A56E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743200"/>
            <a:ext cx="5687219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32144"/>
      </p:ext>
    </p:extLst>
  </p:cSld>
  <p:clrMapOvr>
    <a:masterClrMapping/>
  </p:clrMapOvr>
  <p:transition>
    <p:zo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8C9E8-2408-5347-82BA-E3614D6AE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1C4B2-0494-7381-71B1-77D59E9C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20FDA-7376-FA17-6BA8-2C47563BF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46" y="1981200"/>
            <a:ext cx="7772400" cy="4114800"/>
          </a:xfrm>
        </p:spPr>
        <p:txBody>
          <a:bodyPr/>
          <a:lstStyle/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FC200-4365-54A5-21F9-B93ED16DE6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69770C-FA2C-ED30-EE07-9953DEB05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17341"/>
            <a:ext cx="5257800" cy="45956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3C0FD-B769-7D0C-4513-1029ED5503E0}"/>
              </a:ext>
            </a:extLst>
          </p:cNvPr>
          <p:cNvSpPr txBox="1"/>
          <p:nvPr/>
        </p:nvSpPr>
        <p:spPr>
          <a:xfrm>
            <a:off x="6413046" y="3434443"/>
            <a:ext cx="2349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Model Training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7316374"/>
      </p:ext>
    </p:extLst>
  </p:cSld>
  <p:clrMapOvr>
    <a:masterClrMapping/>
  </p:clrMapOvr>
  <p:transition>
    <p:zo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65F98-F110-9BC0-3519-009FA8FC3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788F4-09A7-2227-E6BF-0EFC2F8E2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720FD-744A-A69D-CADF-2C925C2BB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46" y="1981200"/>
            <a:ext cx="7772400" cy="4114800"/>
          </a:xfrm>
        </p:spPr>
        <p:txBody>
          <a:bodyPr/>
          <a:lstStyle/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4BD25-AE47-A8A7-992F-E4B238D80A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8D809C-C9EE-7777-087F-910DB556867C}"/>
              </a:ext>
            </a:extLst>
          </p:cNvPr>
          <p:cNvSpPr txBox="1"/>
          <p:nvPr/>
        </p:nvSpPr>
        <p:spPr>
          <a:xfrm>
            <a:off x="914400" y="1744436"/>
            <a:ext cx="2349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Model Training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7831D-0EED-A3A1-BDB5-22660676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85" y="2144546"/>
            <a:ext cx="5944430" cy="2152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F8DE97-DD45-0E7C-A21B-63D41FDC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785" y="4289332"/>
            <a:ext cx="5944430" cy="19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06550"/>
      </p:ext>
    </p:extLst>
  </p:cSld>
  <p:clrMapOvr>
    <a:masterClrMapping/>
  </p:clrMapOvr>
  <p:transition>
    <p:zo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33220-2812-65FC-85B6-EAF6CEBF4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80090-5A33-6124-80B0-985B3FFF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E42A0-F194-D7A7-511E-E293737E8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46" y="1981200"/>
            <a:ext cx="7772400" cy="4114800"/>
          </a:xfrm>
        </p:spPr>
        <p:txBody>
          <a:bodyPr/>
          <a:lstStyle/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3C84D-3A99-1218-067A-D6BB896CC6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F16094-689E-FE67-B867-39EDBE8366A0}"/>
              </a:ext>
            </a:extLst>
          </p:cNvPr>
          <p:cNvSpPr txBox="1"/>
          <p:nvPr/>
        </p:nvSpPr>
        <p:spPr>
          <a:xfrm>
            <a:off x="914400" y="1809690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Model Prediction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C67FC-AB64-6B3D-FE5A-EDC2E989A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272453"/>
            <a:ext cx="3390900" cy="339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35D904-8DCE-494F-ECD5-98A9CA011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269732"/>
            <a:ext cx="348942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19027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2EF27-5382-4DF1-3CDE-3527D6AE2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61F0-F49F-6A96-0DEC-950E567F8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63979"/>
            <a:ext cx="7772400" cy="1143000"/>
          </a:xfrm>
        </p:spPr>
        <p:txBody>
          <a:bodyPr/>
          <a:lstStyle/>
          <a:p>
            <a:r>
              <a:rPr lang="en-IN" altLang="en-US" sz="3600" dirty="0">
                <a:latin typeface="Arial" panose="020B0604020202020204" pitchFamily="34" charset="0"/>
              </a:rPr>
              <a:t>LITERATURE SURVEY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8E907-2982-8F7E-1C39-0EEC9866A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71600"/>
            <a:ext cx="8305800" cy="4876800"/>
          </a:xfrm>
        </p:spPr>
        <p:txBody>
          <a:bodyPr/>
          <a:lstStyle/>
          <a:p>
            <a:pPr marL="0" indent="0" algn="just">
              <a:buNone/>
            </a:pPr>
            <a:r>
              <a:rPr lang="en-US" sz="2200" b="1" dirty="0"/>
              <a:t>Recognizing people’s identity in construction sites with computer vision: A spatial and temporal attention pooling network (2020)</a:t>
            </a:r>
          </a:p>
          <a:p>
            <a:pPr marL="0" indent="0" algn="just">
              <a:buNone/>
            </a:pPr>
            <a:endParaRPr lang="en-US" sz="1600" b="1" dirty="0"/>
          </a:p>
          <a:p>
            <a:pPr marL="0" indent="0" algn="just">
              <a:buNone/>
            </a:pPr>
            <a:r>
              <a:rPr lang="en-US" sz="1800" b="1" dirty="0"/>
              <a:t>Merits:</a:t>
            </a:r>
          </a:p>
          <a:p>
            <a:pPr algn="just"/>
            <a:r>
              <a:rPr lang="en-US" sz="1800" dirty="0"/>
              <a:t>Potential for real-time monitoring and feedback to improve workplace safety.</a:t>
            </a:r>
          </a:p>
          <a:p>
            <a:pPr algn="just"/>
            <a:r>
              <a:rPr lang="en-US" sz="1800" dirty="0"/>
              <a:t>Effective feature extraction and matching across varied video conditions.</a:t>
            </a:r>
          </a:p>
          <a:p>
            <a:pPr marL="0" indent="0" algn="just">
              <a:buNone/>
            </a:pPr>
            <a:r>
              <a:rPr lang="en-US" sz="1800" b="1" dirty="0"/>
              <a:t>Demerits</a:t>
            </a:r>
            <a:r>
              <a:rPr lang="en-US" sz="1400" b="1" dirty="0"/>
              <a:t>:</a:t>
            </a:r>
            <a:endParaRPr lang="en-US" sz="1800" b="1" dirty="0"/>
          </a:p>
          <a:p>
            <a:pPr algn="just"/>
            <a:r>
              <a:rPr lang="en-US" sz="1800" dirty="0"/>
              <a:t>Relatively small dataset, focused on limited activities (e.g., walking), restricting generalizability.</a:t>
            </a:r>
          </a:p>
          <a:p>
            <a:pPr algn="just"/>
            <a:r>
              <a:rPr lang="en-US" sz="1800" dirty="0"/>
              <a:t>High processing requirements for extracting attentive representations may cause delays</a:t>
            </a:r>
            <a:r>
              <a:rPr lang="en-US" sz="1800" b="1" dirty="0"/>
              <a:t>.</a:t>
            </a: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B4AEA-76A6-4EB7-32CE-6F16A7237C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3703166970"/>
      </p:ext>
    </p:extLst>
  </p:cSld>
  <p:clrMapOvr>
    <a:masterClrMapping/>
  </p:clrMapOvr>
  <p:transition>
    <p:zo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CC726-DE40-A18F-355E-83F35B2A0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1E19A-987D-DEF7-EB7F-B2CBA197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E4A5-B338-D25F-AB96-76E0A1FDB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46" y="1981200"/>
            <a:ext cx="7772400" cy="4114800"/>
          </a:xfrm>
        </p:spPr>
        <p:txBody>
          <a:bodyPr/>
          <a:lstStyle/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169B7B-BABA-4287-AE2D-3AF64E2406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EA974C-9532-E48A-87AE-69723022A1B2}"/>
              </a:ext>
            </a:extLst>
          </p:cNvPr>
          <p:cNvSpPr txBox="1"/>
          <p:nvPr/>
        </p:nvSpPr>
        <p:spPr>
          <a:xfrm>
            <a:off x="914400" y="1744436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Model Prediction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4DF60-CE48-482C-DB8F-0AAEAFC02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136019"/>
            <a:ext cx="5105400" cy="395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80495"/>
      </p:ext>
    </p:extLst>
  </p:cSld>
  <p:clrMapOvr>
    <a:masterClrMapping/>
  </p:clrMapOvr>
  <p:transition>
    <p:zo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1EB5B-0657-3C08-89C2-274A9750D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86F0F-B591-B3A8-0EEC-0EB030EC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80C5F-9232-3055-45A9-641D64D5A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46" y="1981200"/>
            <a:ext cx="7772400" cy="4114800"/>
          </a:xfrm>
        </p:spPr>
        <p:txBody>
          <a:bodyPr/>
          <a:lstStyle/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US" sz="32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6F9B4-C078-2A02-770A-D4C26E11CD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85B74-7A8F-56FC-9BCB-84FED65E7867}"/>
              </a:ext>
            </a:extLst>
          </p:cNvPr>
          <p:cNvSpPr txBox="1"/>
          <p:nvPr/>
        </p:nvSpPr>
        <p:spPr>
          <a:xfrm>
            <a:off x="914400" y="1744436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Model Evaluation</a:t>
            </a:r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E19F79-9B61-F343-658F-3C725CA6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681" y="2363822"/>
            <a:ext cx="4284940" cy="32045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FA9D5B-2429-7464-9BA5-8AF33DEEF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070" y="2743200"/>
            <a:ext cx="2048161" cy="1086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BE3360-A982-2930-F389-A5C35DEE6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84" y="2361101"/>
            <a:ext cx="4241651" cy="3277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CAA900-7500-967A-9086-B07436885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358" y="2667000"/>
            <a:ext cx="2029108" cy="10383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237F55-2756-134B-ED89-2D6536DE5AF1}"/>
              </a:ext>
            </a:extLst>
          </p:cNvPr>
          <p:cNvSpPr txBox="1"/>
          <p:nvPr/>
        </p:nvSpPr>
        <p:spPr>
          <a:xfrm>
            <a:off x="1828800" y="563816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With SCAN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D0BBCD-70BE-5D95-F593-FE130B03972B}"/>
              </a:ext>
            </a:extLst>
          </p:cNvPr>
          <p:cNvSpPr txBox="1"/>
          <p:nvPr/>
        </p:nvSpPr>
        <p:spPr>
          <a:xfrm>
            <a:off x="6152469" y="5596939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Without SCAN</a:t>
            </a:r>
          </a:p>
        </p:txBody>
      </p:sp>
    </p:spTree>
    <p:extLst>
      <p:ext uri="{BB962C8B-B14F-4D97-AF65-F5344CB8AC3E}">
        <p14:creationId xmlns:p14="http://schemas.microsoft.com/office/powerpoint/2010/main" val="3287617523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1141B-6137-63FA-65DF-B9A68F8BA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E607-3A45-F287-F854-A2DCDA3E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52400"/>
            <a:ext cx="7772400" cy="1143000"/>
          </a:xfrm>
        </p:spPr>
        <p:txBody>
          <a:bodyPr/>
          <a:lstStyle/>
          <a:p>
            <a:r>
              <a:rPr lang="en-IN" altLang="en-US" sz="3600" dirty="0">
                <a:latin typeface="Arial" panose="020B0604020202020204" pitchFamily="34" charset="0"/>
              </a:rPr>
              <a:t>LITERATURE SURVEY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E0BD3-FD44-E832-7859-7354A5618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19200"/>
            <a:ext cx="84582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/>
              <a:t>Computer vision and long short-term memory: Learning to predict unsafe </a:t>
            </a:r>
            <a:r>
              <a:rPr lang="en-US" sz="2200" b="1" dirty="0" err="1"/>
              <a:t>behaviour</a:t>
            </a:r>
            <a:r>
              <a:rPr lang="en-US" sz="2200" b="1" dirty="0"/>
              <a:t> in construction (2021)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2000" b="1" dirty="0"/>
              <a:t>Merits:</a:t>
            </a:r>
          </a:p>
          <a:p>
            <a:pPr algn="just"/>
            <a:r>
              <a:rPr lang="en-US" sz="2000" dirty="0"/>
              <a:t>High Accuracy: The </a:t>
            </a:r>
            <a:r>
              <a:rPr lang="en-US" sz="2000" dirty="0" err="1"/>
              <a:t>SiamMask</a:t>
            </a:r>
            <a:r>
              <a:rPr lang="en-US" sz="2000" dirty="0"/>
              <a:t> model achieves higher tracking accuracy than other methods like ASLA and SCM, with </a:t>
            </a:r>
            <a:r>
              <a:rPr lang="en-US" sz="2000" dirty="0" err="1"/>
              <a:t>mAP</a:t>
            </a:r>
            <a:r>
              <a:rPr lang="en-US" sz="2000" dirty="0"/>
              <a:t> scores exceeding 90% in some metrics.</a:t>
            </a:r>
          </a:p>
          <a:p>
            <a:pPr algn="just"/>
            <a:r>
              <a:rPr lang="en-US" sz="2000" dirty="0"/>
              <a:t>Real-time Applicability: Predictive models allow for immediate action, enhancing safety measures on construction sites.</a:t>
            </a:r>
          </a:p>
          <a:p>
            <a:pPr marL="0" indent="0">
              <a:buNone/>
            </a:pPr>
            <a:r>
              <a:rPr lang="en-US" sz="2000" b="1" dirty="0"/>
              <a:t>Demerits:</a:t>
            </a:r>
          </a:p>
          <a:p>
            <a:pPr algn="just"/>
            <a:r>
              <a:rPr lang="en-US" sz="2000" dirty="0"/>
              <a:t>Static Hazard Zones: Hazardous areas were manually labeled and static, limiting adaptability to dynamic site changes.</a:t>
            </a:r>
          </a:p>
          <a:p>
            <a:pPr algn="just"/>
            <a:r>
              <a:rPr lang="en-US" sz="2000" dirty="0"/>
              <a:t>Limited Scenarios: The model's generalizability is constrained as it was tested on specific use cases, like people approaching foundation pits</a:t>
            </a:r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0E734-BFC1-4043-237D-854B89AD71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1041938149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A02EC-3103-ABDC-01C4-60FA9EF4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3721"/>
            <a:ext cx="7772400" cy="1143000"/>
          </a:xfrm>
        </p:spPr>
        <p:txBody>
          <a:bodyPr/>
          <a:lstStyle/>
          <a:p>
            <a:r>
              <a:rPr lang="en-IN" altLang="en-US" sz="3600" dirty="0">
                <a:latin typeface="Arial" panose="020B0604020202020204" pitchFamily="34" charset="0"/>
              </a:rPr>
              <a:t>LITERATURE SURVEY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64324-34BA-2ECF-7BC0-101735DE0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6400"/>
            <a:ext cx="8458200" cy="44196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/>
              <a:t>Imbalanced data classification: Using transfer learning and active sampling (2023)</a:t>
            </a:r>
          </a:p>
          <a:p>
            <a:pPr marL="0" indent="0">
              <a:buNone/>
            </a:pPr>
            <a:r>
              <a:rPr lang="en-US" sz="2000" b="1" dirty="0"/>
              <a:t>Merits:</a:t>
            </a:r>
          </a:p>
          <a:p>
            <a:r>
              <a:rPr lang="en-US" sz="2000" dirty="0"/>
              <a:t>Improved Accuracy for Imbalanced Data: Active sampling and data augmentation ensure balanced learning for minority classes.</a:t>
            </a:r>
          </a:p>
          <a:p>
            <a:r>
              <a:rPr lang="en-US" sz="2000" dirty="0"/>
              <a:t>Efficient Model Design: Optimized memory and computational trade-offs for deep networks.</a:t>
            </a:r>
          </a:p>
          <a:p>
            <a:pPr marL="0" indent="0">
              <a:buNone/>
            </a:pPr>
            <a:r>
              <a:rPr lang="en-US" sz="2000" b="1" dirty="0"/>
              <a:t>Demerits:</a:t>
            </a:r>
          </a:p>
          <a:p>
            <a:r>
              <a:rPr lang="en-US" sz="2000" dirty="0"/>
              <a:t>Limited Dataset Applicability: Performance might vary on datasets with extreme imbalance or entirely new domains.</a:t>
            </a:r>
          </a:p>
          <a:p>
            <a:r>
              <a:rPr lang="en-US" sz="2000" dirty="0"/>
              <a:t>Computational Overhead: Increased time due to active sampling and real-time augmentation.</a:t>
            </a:r>
          </a:p>
          <a:p>
            <a:endParaRPr lang="en-IN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F83E2-4DCA-04A9-300C-CCA6148E5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402069284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8B563-FDAD-6AD7-4DB5-396FCE2E8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7C50-0526-8306-0A0E-20F6CB71D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3914"/>
            <a:ext cx="7772400" cy="1143000"/>
          </a:xfrm>
        </p:spPr>
        <p:txBody>
          <a:bodyPr/>
          <a:lstStyle/>
          <a:p>
            <a:r>
              <a:rPr lang="en-IN" altLang="en-US" sz="3600" dirty="0">
                <a:latin typeface="Arial" panose="020B0604020202020204" pitchFamily="34" charset="0"/>
              </a:rPr>
              <a:t>LITERATURE SURVEY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1A0CC-EE85-B0A0-DAEC-E344CCFF6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8458200" cy="48006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/>
              <a:t>A Bayesian-based knowledge tracing model for improving safety training outcomes in construction (2023)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000" b="1" dirty="0"/>
              <a:t>Merits:</a:t>
            </a:r>
          </a:p>
          <a:p>
            <a:r>
              <a:rPr lang="en-US" sz="2000" dirty="0"/>
              <a:t>The model adapts training content dynamically based on individual learning progress and characteristics.</a:t>
            </a:r>
          </a:p>
          <a:p>
            <a:r>
              <a:rPr lang="en-US" sz="2000" dirty="0"/>
              <a:t>The BKT model identifies weak knowledge areas, leading to targeted training that significantly improves knowledge retention.</a:t>
            </a:r>
          </a:p>
          <a:p>
            <a:pPr marL="0" indent="0">
              <a:buNone/>
            </a:pPr>
            <a:r>
              <a:rPr lang="en-US" sz="2000" b="1" dirty="0"/>
              <a:t>Demerits:</a:t>
            </a:r>
          </a:p>
          <a:p>
            <a:r>
              <a:rPr lang="en-US" sz="2000" dirty="0"/>
              <a:t>The framework has been tested in a controlled environment with undergraduate students, lacking real-world construction site validation.</a:t>
            </a:r>
          </a:p>
          <a:p>
            <a:r>
              <a:rPr lang="en-US" sz="2000" dirty="0"/>
              <a:t>Advanced models like Deep Knowledge Tracing require extensive data, which might not be feasible for small-scale applications.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928315-B4D9-F8E5-1B93-DA76AE3E0C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3977142517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5020</TotalTime>
  <Words>2872</Words>
  <Application>Microsoft Office PowerPoint</Application>
  <PresentationFormat>On-screen Show (4:3)</PresentationFormat>
  <Paragraphs>394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Cambria Math</vt:lpstr>
      <vt:lpstr>Calibri Light</vt:lpstr>
      <vt:lpstr>Times New Roman</vt:lpstr>
      <vt:lpstr>Verdana</vt:lpstr>
      <vt:lpstr>Arial</vt:lpstr>
      <vt:lpstr>Calibri</vt:lpstr>
      <vt:lpstr>Aptos</vt:lpstr>
      <vt:lpstr>Arial MT</vt:lpstr>
      <vt:lpstr>Wingdings 2</vt:lpstr>
      <vt:lpstr>Default Design</vt:lpstr>
      <vt:lpstr>Custom Design</vt:lpstr>
      <vt:lpstr>Integrating Deep Learning for Safety Management in Construction: Semantic Image-Rule Matching for Unsafe Behavior Detection Using YOLO-ESCA.</vt:lpstr>
      <vt:lpstr>ABSTRACT</vt:lpstr>
      <vt:lpstr> AIM</vt:lpstr>
      <vt:lpstr>OBJECTIVE</vt:lpstr>
      <vt:lpstr>LITERATURE SURVEY</vt:lpstr>
      <vt:lpstr>LITERATURE SURVEY</vt:lpstr>
      <vt:lpstr>LITERATURE SURVEY</vt:lpstr>
      <vt:lpstr>LITERATURE SURVEY</vt:lpstr>
      <vt:lpstr>LITERATURE SURVEY</vt:lpstr>
      <vt:lpstr>LITERATURE SURVEY</vt:lpstr>
      <vt:lpstr>DATASET</vt:lpstr>
      <vt:lpstr>DATASET</vt:lpstr>
      <vt:lpstr>SAFETY RULE STANDARD</vt:lpstr>
      <vt:lpstr>DATASET (SAMPLE)</vt:lpstr>
      <vt:lpstr>DATASET (SAMPLE)</vt:lpstr>
      <vt:lpstr>PRE-PROCESSING</vt:lpstr>
      <vt:lpstr>PRE-PROCESSING ( CONTD…)</vt:lpstr>
      <vt:lpstr>PRE-PROCESSING ( CONTD…)</vt:lpstr>
      <vt:lpstr>Overall Architecture</vt:lpstr>
      <vt:lpstr>SYSTEM DESIGN – Phase I</vt:lpstr>
      <vt:lpstr>WORKING</vt:lpstr>
      <vt:lpstr>WORKING( CONTD…)</vt:lpstr>
      <vt:lpstr>BACKBONE NETWORK (ResNet-101)</vt:lpstr>
      <vt:lpstr>REGIONAL PROPOSAL NETWORK (RPN)</vt:lpstr>
      <vt:lpstr>ANCHOR BOX WORKING</vt:lpstr>
      <vt:lpstr>ANCHOR BOX WORKING</vt:lpstr>
      <vt:lpstr>WORKING( CONTD…)</vt:lpstr>
      <vt:lpstr>ROLE IN ARCHITECTURE</vt:lpstr>
      <vt:lpstr>WORKING( CONTD…)</vt:lpstr>
      <vt:lpstr>WORKING( CONTD…)</vt:lpstr>
      <vt:lpstr>WORKING( CONTD…)</vt:lpstr>
      <vt:lpstr>WORKING( CONTD…)</vt:lpstr>
      <vt:lpstr>WORKING( CONTD…)</vt:lpstr>
      <vt:lpstr>ROLE IN ARCHITECTURE</vt:lpstr>
      <vt:lpstr>PowerPoint Presentation</vt:lpstr>
      <vt:lpstr>WORKING( CONTD…)</vt:lpstr>
      <vt:lpstr>YOLO - Efficient Small-target and Context Attention (ESCA) </vt:lpstr>
      <vt:lpstr>EIOU LOSS</vt:lpstr>
      <vt:lpstr>Contd…</vt:lpstr>
      <vt:lpstr>Contd…</vt:lpstr>
      <vt:lpstr>EIOU LOSS</vt:lpstr>
      <vt:lpstr>Soft-Non-Maximum Suppression</vt:lpstr>
      <vt:lpstr>Convolutional Block Attention Module</vt:lpstr>
      <vt:lpstr>CBAM (Contd…)</vt:lpstr>
      <vt:lpstr>Adaptive Detection Layer</vt:lpstr>
      <vt:lpstr>YOLO V5 vs YOLO ESCA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</vt:vector>
  </TitlesOfParts>
  <Company>rightgen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rightgen2</dc:creator>
  <cp:lastModifiedBy>Mohamed Aslam</cp:lastModifiedBy>
  <cp:revision>406</cp:revision>
  <dcterms:created xsi:type="dcterms:W3CDTF">2001-09-21T16:07:35Z</dcterms:created>
  <dcterms:modified xsi:type="dcterms:W3CDTF">2024-12-20T04:10:06Z</dcterms:modified>
</cp:coreProperties>
</file>